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Canva Sans" panose="020B0604020202020204" charset="0"/>
      <p:regular r:id="rId41"/>
    </p:embeddedFont>
    <p:embeddedFont>
      <p:font typeface="Canva Sans Bold" panose="020B0604020202020204" charset="0"/>
      <p:regular r:id="rId42"/>
    </p:embeddedFont>
    <p:embeddedFont>
      <p:font typeface="Montserrat" panose="00000500000000000000" pitchFamily="2" charset="0"/>
      <p:regular r:id="rId43"/>
      <p:bold r:id="rId44"/>
      <p:italic r:id="rId45"/>
      <p:boldItalic r:id="rId46"/>
    </p:embeddedFont>
    <p:embeddedFont>
      <p:font typeface="Montserrat Bold" panose="00000800000000000000" pitchFamily="2" charset="0"/>
      <p:regular r:id="rId47"/>
      <p:bold r:id="rId48"/>
    </p:embeddedFont>
    <p:embeddedFont>
      <p:font typeface="Montserrat Semi-Bold"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778711" y="7667323"/>
            <a:ext cx="1578921" cy="15789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24901" y="3010347"/>
            <a:ext cx="2133153" cy="21331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229" b="-229"/>
              </a:stretch>
            </a:blipFill>
          </p:spPr>
        </p:sp>
      </p:grpSp>
      <p:grpSp>
        <p:nvGrpSpPr>
          <p:cNvPr id="11" name="Group 11"/>
          <p:cNvGrpSpPr/>
          <p:nvPr/>
        </p:nvGrpSpPr>
        <p:grpSpPr>
          <a:xfrm>
            <a:off x="7878805" y="6323631"/>
            <a:ext cx="2133153" cy="213315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086" r="-3086"/>
              </a:stretch>
            </a:blipFill>
          </p:spPr>
        </p:sp>
      </p:grpSp>
      <p:grpSp>
        <p:nvGrpSpPr>
          <p:cNvPr id="13" name="Group 13"/>
          <p:cNvGrpSpPr/>
          <p:nvPr/>
        </p:nvGrpSpPr>
        <p:grpSpPr>
          <a:xfrm>
            <a:off x="1677301" y="6323631"/>
            <a:ext cx="2133153" cy="213315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16115" b="-16115"/>
              </a:stretch>
            </a:blipFill>
          </p:spPr>
        </p:sp>
      </p:grpSp>
      <p:grpSp>
        <p:nvGrpSpPr>
          <p:cNvPr id="15" name="Group 15"/>
          <p:cNvGrpSpPr/>
          <p:nvPr/>
        </p:nvGrpSpPr>
        <p:grpSpPr>
          <a:xfrm>
            <a:off x="7716327" y="3010347"/>
            <a:ext cx="2133153" cy="213315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3029" r="-13029"/>
              </a:stretch>
            </a:blipFill>
          </p:spPr>
        </p:sp>
      </p:grpSp>
      <p:sp>
        <p:nvSpPr>
          <p:cNvPr id="17" name="TextBox 17"/>
          <p:cNvSpPr txBox="1"/>
          <p:nvPr/>
        </p:nvSpPr>
        <p:spPr>
          <a:xfrm>
            <a:off x="1028700" y="749221"/>
            <a:ext cx="9473276" cy="1649542"/>
          </a:xfrm>
          <a:prstGeom prst="rect">
            <a:avLst/>
          </a:prstGeom>
        </p:spPr>
        <p:txBody>
          <a:bodyPr lIns="0" tIns="0" rIns="0" bIns="0" rtlCol="0" anchor="t">
            <a:spAutoFit/>
          </a:bodyPr>
          <a:lstStyle/>
          <a:p>
            <a:pPr>
              <a:lnSpc>
                <a:spcPts val="6604"/>
              </a:lnSpc>
              <a:spcBef>
                <a:spcPct val="0"/>
              </a:spcBef>
            </a:pPr>
            <a:r>
              <a:rPr lang="en-US" sz="4717">
                <a:solidFill>
                  <a:srgbClr val="000000"/>
                </a:solidFill>
                <a:latin typeface="Montserrat Bold"/>
              </a:rPr>
              <a:t>Malpractice Detection in classroom Exam</a:t>
            </a:r>
          </a:p>
        </p:txBody>
      </p:sp>
      <p:sp>
        <p:nvSpPr>
          <p:cNvPr id="18" name="TextBox 18"/>
          <p:cNvSpPr txBox="1"/>
          <p:nvPr/>
        </p:nvSpPr>
        <p:spPr>
          <a:xfrm>
            <a:off x="3745007" y="3568843"/>
            <a:ext cx="3515210" cy="1034226"/>
          </a:xfrm>
          <a:prstGeom prst="rect">
            <a:avLst/>
          </a:prstGeom>
        </p:spPr>
        <p:txBody>
          <a:bodyPr lIns="0" tIns="0" rIns="0" bIns="0" rtlCol="0" anchor="t">
            <a:spAutoFit/>
          </a:bodyPr>
          <a:lstStyle/>
          <a:p>
            <a:pPr algn="ctr">
              <a:lnSpc>
                <a:spcPts val="4145"/>
              </a:lnSpc>
            </a:pPr>
            <a:r>
              <a:rPr lang="en-US" sz="2961">
                <a:solidFill>
                  <a:srgbClr val="000000"/>
                </a:solidFill>
                <a:latin typeface="Canva Sans Bold"/>
              </a:rPr>
              <a:t>lokesh chandra </a:t>
            </a:r>
          </a:p>
          <a:p>
            <a:pPr algn="ctr">
              <a:lnSpc>
                <a:spcPts val="4145"/>
              </a:lnSpc>
            </a:pPr>
            <a:r>
              <a:rPr lang="en-US" sz="2961">
                <a:solidFill>
                  <a:srgbClr val="000000"/>
                </a:solidFill>
                <a:latin typeface="Canva Sans Bold"/>
              </a:rPr>
              <a:t>CB.EN.U4CSE21211</a:t>
            </a:r>
          </a:p>
        </p:txBody>
      </p:sp>
      <p:sp>
        <p:nvSpPr>
          <p:cNvPr id="19" name="TextBox 19"/>
          <p:cNvSpPr txBox="1"/>
          <p:nvPr/>
        </p:nvSpPr>
        <p:spPr>
          <a:xfrm>
            <a:off x="10011957" y="3568843"/>
            <a:ext cx="3361706" cy="1034226"/>
          </a:xfrm>
          <a:prstGeom prst="rect">
            <a:avLst/>
          </a:prstGeom>
        </p:spPr>
        <p:txBody>
          <a:bodyPr lIns="0" tIns="0" rIns="0" bIns="0" rtlCol="0" anchor="t">
            <a:spAutoFit/>
          </a:bodyPr>
          <a:lstStyle/>
          <a:p>
            <a:pPr algn="ctr">
              <a:lnSpc>
                <a:spcPts val="4145"/>
              </a:lnSpc>
            </a:pPr>
            <a:r>
              <a:rPr lang="en-US" sz="2961">
                <a:solidFill>
                  <a:srgbClr val="000000"/>
                </a:solidFill>
                <a:latin typeface="Canva Sans Bold"/>
              </a:rPr>
              <a:t> Deepak Kumar </a:t>
            </a:r>
          </a:p>
          <a:p>
            <a:pPr algn="ctr">
              <a:lnSpc>
                <a:spcPts val="4145"/>
              </a:lnSpc>
            </a:pPr>
            <a:r>
              <a:rPr lang="en-US" sz="2961">
                <a:solidFill>
                  <a:srgbClr val="000000"/>
                </a:solidFill>
                <a:latin typeface="Canva Sans Bold"/>
              </a:rPr>
              <a:t>CB.EN.U4CSE2129</a:t>
            </a:r>
          </a:p>
        </p:txBody>
      </p:sp>
      <p:sp>
        <p:nvSpPr>
          <p:cNvPr id="20" name="TextBox 20"/>
          <p:cNvSpPr txBox="1"/>
          <p:nvPr/>
        </p:nvSpPr>
        <p:spPr>
          <a:xfrm>
            <a:off x="3970814" y="6844519"/>
            <a:ext cx="3589047" cy="1034226"/>
          </a:xfrm>
          <a:prstGeom prst="rect">
            <a:avLst/>
          </a:prstGeom>
        </p:spPr>
        <p:txBody>
          <a:bodyPr lIns="0" tIns="0" rIns="0" bIns="0" rtlCol="0" anchor="t">
            <a:spAutoFit/>
          </a:bodyPr>
          <a:lstStyle/>
          <a:p>
            <a:pPr algn="ctr">
              <a:lnSpc>
                <a:spcPts val="4145"/>
              </a:lnSpc>
            </a:pPr>
            <a:r>
              <a:rPr lang="en-US" sz="2961">
                <a:solidFill>
                  <a:srgbClr val="000000"/>
                </a:solidFill>
                <a:latin typeface="Canva Sans Bold"/>
              </a:rPr>
              <a:t> Sasidhar </a:t>
            </a:r>
          </a:p>
          <a:p>
            <a:pPr algn="ctr">
              <a:lnSpc>
                <a:spcPts val="4145"/>
              </a:lnSpc>
            </a:pPr>
            <a:r>
              <a:rPr lang="en-US" sz="2961">
                <a:solidFill>
                  <a:srgbClr val="000000"/>
                </a:solidFill>
                <a:latin typeface="Canva Sans Bold"/>
              </a:rPr>
              <a:t>CB.EN.U4CSE21256</a:t>
            </a:r>
          </a:p>
        </p:txBody>
      </p:sp>
      <p:sp>
        <p:nvSpPr>
          <p:cNvPr id="21" name="TextBox 21"/>
          <p:cNvSpPr txBox="1"/>
          <p:nvPr/>
        </p:nvSpPr>
        <p:spPr>
          <a:xfrm>
            <a:off x="10074988" y="6844519"/>
            <a:ext cx="3789199" cy="1034226"/>
          </a:xfrm>
          <a:prstGeom prst="rect">
            <a:avLst/>
          </a:prstGeom>
        </p:spPr>
        <p:txBody>
          <a:bodyPr lIns="0" tIns="0" rIns="0" bIns="0" rtlCol="0" anchor="t">
            <a:spAutoFit/>
          </a:bodyPr>
          <a:lstStyle/>
          <a:p>
            <a:pPr algn="ctr">
              <a:lnSpc>
                <a:spcPts val="4145"/>
              </a:lnSpc>
            </a:pPr>
            <a:r>
              <a:rPr lang="en-US" sz="2961">
                <a:solidFill>
                  <a:srgbClr val="000000"/>
                </a:solidFill>
                <a:latin typeface="Canva Sans Bold"/>
              </a:rPr>
              <a:t> Ram Darshan Reddy</a:t>
            </a:r>
          </a:p>
          <a:p>
            <a:pPr algn="ctr">
              <a:lnSpc>
                <a:spcPts val="4145"/>
              </a:lnSpc>
            </a:pPr>
            <a:r>
              <a:rPr lang="en-US" sz="2961">
                <a:solidFill>
                  <a:srgbClr val="000000"/>
                </a:solidFill>
                <a:latin typeface="Canva Sans Bold"/>
              </a:rPr>
              <a:t>CB.EN.U4CSE21269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09873" y="-3947122"/>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759872" y="558330"/>
            <a:ext cx="569356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Detection</a:t>
            </a:r>
          </a:p>
        </p:txBody>
      </p:sp>
      <p:sp>
        <p:nvSpPr>
          <p:cNvPr id="4" name="TextBox 4"/>
          <p:cNvSpPr txBox="1"/>
          <p:nvPr/>
        </p:nvSpPr>
        <p:spPr>
          <a:xfrm>
            <a:off x="759872" y="3080652"/>
            <a:ext cx="13587411" cy="5380990"/>
          </a:xfrm>
          <a:prstGeom prst="rect">
            <a:avLst/>
          </a:prstGeom>
        </p:spPr>
        <p:txBody>
          <a:bodyPr lIns="0" tIns="0" rIns="0" bIns="0" rtlCol="0" anchor="t">
            <a:spAutoFit/>
          </a:bodyPr>
          <a:lstStyle/>
          <a:p>
            <a:pPr>
              <a:lnSpc>
                <a:spcPts val="4759"/>
              </a:lnSpc>
            </a:pPr>
            <a:r>
              <a:rPr lang="en-US" sz="3399" u="sng">
                <a:solidFill>
                  <a:srgbClr val="000000"/>
                </a:solidFill>
                <a:latin typeface="Canva Sans Bold"/>
              </a:rPr>
              <a:t>Features:</a:t>
            </a:r>
          </a:p>
          <a:p>
            <a:pPr marL="734059" lvl="1" indent="-367030">
              <a:lnSpc>
                <a:spcPts val="4759"/>
              </a:lnSpc>
              <a:buFont typeface="Arial"/>
              <a:buChar char="•"/>
            </a:pPr>
            <a:r>
              <a:rPr lang="en-US" sz="3399">
                <a:solidFill>
                  <a:srgbClr val="000000"/>
                </a:solidFill>
                <a:latin typeface="Canva Sans"/>
              </a:rPr>
              <a:t>Features are distinctive characteristics or patterns in an image that can be used for various computer vision tasks such as object recognition, image matching, and malpractice detection in exams.</a:t>
            </a:r>
          </a:p>
          <a:p>
            <a:pPr marL="734059" lvl="1" indent="-367030">
              <a:lnSpc>
                <a:spcPts val="4759"/>
              </a:lnSpc>
              <a:buFont typeface="Arial"/>
              <a:buChar char="•"/>
            </a:pPr>
            <a:r>
              <a:rPr lang="en-US" sz="3399">
                <a:solidFill>
                  <a:srgbClr val="000000"/>
                </a:solidFill>
                <a:latin typeface="Canva Sans"/>
              </a:rPr>
              <a:t>Features can include edges, corners, blobs, or regions with unique textures or colors that stand out from the background.</a:t>
            </a:r>
          </a:p>
          <a:p>
            <a:pPr>
              <a:lnSpc>
                <a:spcPts val="4759"/>
              </a:lnSpc>
            </a:pPr>
            <a:endParaRPr lang="en-US" sz="3399">
              <a:solidFill>
                <a:srgbClr val="000000"/>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09873" y="-3947122"/>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759872" y="558330"/>
            <a:ext cx="569356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Detection</a:t>
            </a:r>
          </a:p>
        </p:txBody>
      </p:sp>
      <p:sp>
        <p:nvSpPr>
          <p:cNvPr id="4" name="TextBox 4"/>
          <p:cNvSpPr txBox="1"/>
          <p:nvPr/>
        </p:nvSpPr>
        <p:spPr>
          <a:xfrm>
            <a:off x="196883" y="3031431"/>
            <a:ext cx="16294556" cy="6581140"/>
          </a:xfrm>
          <a:prstGeom prst="rect">
            <a:avLst/>
          </a:prstGeom>
        </p:spPr>
        <p:txBody>
          <a:bodyPr lIns="0" tIns="0" rIns="0" bIns="0" rtlCol="0" anchor="t">
            <a:spAutoFit/>
          </a:bodyPr>
          <a:lstStyle/>
          <a:p>
            <a:pPr>
              <a:lnSpc>
                <a:spcPts val="4759"/>
              </a:lnSpc>
            </a:pPr>
            <a:r>
              <a:rPr lang="en-US" sz="3399" u="sng">
                <a:solidFill>
                  <a:srgbClr val="000000"/>
                </a:solidFill>
                <a:latin typeface="Canva Sans Bold"/>
              </a:rPr>
              <a:t>Algorithms for Feature Detection:</a:t>
            </a:r>
          </a:p>
          <a:p>
            <a:pPr marL="734059" lvl="1" indent="-367030">
              <a:lnSpc>
                <a:spcPts val="4759"/>
              </a:lnSpc>
              <a:buFont typeface="Arial"/>
              <a:buChar char="•"/>
            </a:pPr>
            <a:r>
              <a:rPr lang="en-US" sz="3399">
                <a:solidFill>
                  <a:srgbClr val="000000"/>
                </a:solidFill>
                <a:latin typeface="Canva Sans"/>
              </a:rPr>
              <a:t>Harris Corner Detection: Identifies corners in an image by analyzing variations in intensity.</a:t>
            </a:r>
          </a:p>
          <a:p>
            <a:pPr marL="734059" lvl="1" indent="-367030">
              <a:lnSpc>
                <a:spcPts val="4759"/>
              </a:lnSpc>
              <a:buFont typeface="Arial"/>
              <a:buChar char="•"/>
            </a:pPr>
            <a:r>
              <a:rPr lang="en-US" sz="3399">
                <a:solidFill>
                  <a:srgbClr val="000000"/>
                </a:solidFill>
                <a:latin typeface="Canva Sans"/>
              </a:rPr>
              <a:t>SIFT (Scale-Invariant Feature Transform): Detects and describes local features that are invariant to scale, rotation, and illumination changes.</a:t>
            </a:r>
          </a:p>
          <a:p>
            <a:pPr marL="734059" lvl="1" indent="-367030">
              <a:lnSpc>
                <a:spcPts val="4759"/>
              </a:lnSpc>
              <a:buFont typeface="Arial"/>
              <a:buChar char="•"/>
            </a:pPr>
            <a:r>
              <a:rPr lang="en-US" sz="3399">
                <a:solidFill>
                  <a:srgbClr val="000000"/>
                </a:solidFill>
                <a:latin typeface="Canva Sans"/>
              </a:rPr>
              <a:t>SURF (Speeded-Up Robust Features): Similar to SIFT but computationally faster, making it suitable for real-time applications.</a:t>
            </a:r>
          </a:p>
          <a:p>
            <a:pPr marL="734059" lvl="1" indent="-367030">
              <a:lnSpc>
                <a:spcPts val="4759"/>
              </a:lnSpc>
              <a:buFont typeface="Arial"/>
              <a:buChar char="•"/>
            </a:pPr>
            <a:r>
              <a:rPr lang="en-US" sz="3399">
                <a:solidFill>
                  <a:srgbClr val="000000"/>
                </a:solidFill>
                <a:latin typeface="Canva Sans"/>
              </a:rPr>
              <a:t>ORB (Oriented FAST and Rotated BRIEF): A fusion of FAST keypoint detector and BRIEF descriptor, offering a good balance between speed and accuracy.</a:t>
            </a:r>
          </a:p>
          <a:p>
            <a:pPr>
              <a:lnSpc>
                <a:spcPts val="4759"/>
              </a:lnSpc>
            </a:pPr>
            <a:endParaRPr lang="en-US" sz="3399">
              <a:solidFill>
                <a:srgbClr val="000000"/>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09873" y="-3947122"/>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028700" y="2124875"/>
            <a:ext cx="7219352" cy="7271103"/>
          </a:xfrm>
          <a:custGeom>
            <a:avLst/>
            <a:gdLst/>
            <a:ahLst/>
            <a:cxnLst/>
            <a:rect l="l" t="t" r="r" b="b"/>
            <a:pathLst>
              <a:path w="7219352" h="7271103">
                <a:moveTo>
                  <a:pt x="0" y="0"/>
                </a:moveTo>
                <a:lnTo>
                  <a:pt x="7219352" y="0"/>
                </a:lnTo>
                <a:lnTo>
                  <a:pt x="7219352" y="7271103"/>
                </a:lnTo>
                <a:lnTo>
                  <a:pt x="0" y="7271103"/>
                </a:lnTo>
                <a:lnTo>
                  <a:pt x="0" y="0"/>
                </a:lnTo>
                <a:close/>
              </a:path>
            </a:pathLst>
          </a:custGeom>
          <a:blipFill>
            <a:blip r:embed="rId3"/>
            <a:stretch>
              <a:fillRect/>
            </a:stretch>
          </a:blipFill>
        </p:spPr>
      </p:sp>
      <p:sp>
        <p:nvSpPr>
          <p:cNvPr id="4" name="Freeform 4"/>
          <p:cNvSpPr/>
          <p:nvPr/>
        </p:nvSpPr>
        <p:spPr>
          <a:xfrm>
            <a:off x="8625021" y="3500119"/>
            <a:ext cx="5812378" cy="5895860"/>
          </a:xfrm>
          <a:custGeom>
            <a:avLst/>
            <a:gdLst/>
            <a:ahLst/>
            <a:cxnLst/>
            <a:rect l="l" t="t" r="r" b="b"/>
            <a:pathLst>
              <a:path w="5812378" h="5895860">
                <a:moveTo>
                  <a:pt x="0" y="0"/>
                </a:moveTo>
                <a:lnTo>
                  <a:pt x="5812378" y="0"/>
                </a:lnTo>
                <a:lnTo>
                  <a:pt x="5812378" y="5895859"/>
                </a:lnTo>
                <a:lnTo>
                  <a:pt x="0" y="5895859"/>
                </a:lnTo>
                <a:lnTo>
                  <a:pt x="0" y="0"/>
                </a:lnTo>
                <a:close/>
              </a:path>
            </a:pathLst>
          </a:custGeom>
          <a:blipFill>
            <a:blip r:embed="rId4"/>
            <a:stretch>
              <a:fillRect/>
            </a:stretch>
          </a:blipFill>
        </p:spPr>
      </p:sp>
      <p:sp>
        <p:nvSpPr>
          <p:cNvPr id="5" name="TextBox 5"/>
          <p:cNvSpPr txBox="1"/>
          <p:nvPr/>
        </p:nvSpPr>
        <p:spPr>
          <a:xfrm>
            <a:off x="759872" y="558330"/>
            <a:ext cx="569356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Detection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09873" y="-3947122"/>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759872" y="558330"/>
            <a:ext cx="569356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Detection</a:t>
            </a:r>
          </a:p>
        </p:txBody>
      </p:sp>
      <p:sp>
        <p:nvSpPr>
          <p:cNvPr id="4" name="TextBox 4"/>
          <p:cNvSpPr txBox="1"/>
          <p:nvPr/>
        </p:nvSpPr>
        <p:spPr>
          <a:xfrm>
            <a:off x="196883" y="3031431"/>
            <a:ext cx="16445529" cy="5272786"/>
          </a:xfrm>
          <a:prstGeom prst="rect">
            <a:avLst/>
          </a:prstGeom>
        </p:spPr>
        <p:txBody>
          <a:bodyPr lIns="0" tIns="0" rIns="0" bIns="0" rtlCol="0" anchor="t">
            <a:spAutoFit/>
          </a:bodyPr>
          <a:lstStyle/>
          <a:p>
            <a:pPr>
              <a:lnSpc>
                <a:spcPts val="5256"/>
              </a:lnSpc>
            </a:pPr>
            <a:r>
              <a:rPr lang="en-US" sz="3754" u="sng">
                <a:solidFill>
                  <a:srgbClr val="000000"/>
                </a:solidFill>
                <a:latin typeface="Canva Sans Bold"/>
              </a:rPr>
              <a:t>Data Type of Features:</a:t>
            </a:r>
          </a:p>
          <a:p>
            <a:pPr marL="810649" lvl="1" indent="-405325">
              <a:lnSpc>
                <a:spcPts val="5256"/>
              </a:lnSpc>
              <a:buFont typeface="Arial"/>
              <a:buChar char="•"/>
            </a:pPr>
            <a:r>
              <a:rPr lang="en-US" sz="3754">
                <a:solidFill>
                  <a:srgbClr val="000000"/>
                </a:solidFill>
                <a:latin typeface="Canva Sans"/>
              </a:rPr>
              <a:t>Features are typically represented as data structures containing information about their location, scale, orientation, and descriptor.</a:t>
            </a:r>
          </a:p>
          <a:p>
            <a:pPr marL="810649" lvl="1" indent="-405325">
              <a:lnSpc>
                <a:spcPts val="5256"/>
              </a:lnSpc>
              <a:buFont typeface="Arial"/>
              <a:buChar char="•"/>
            </a:pPr>
            <a:r>
              <a:rPr lang="en-US" sz="3754">
                <a:solidFill>
                  <a:srgbClr val="000000"/>
                </a:solidFill>
                <a:latin typeface="Canva Sans"/>
              </a:rPr>
              <a:t>Common data types for features include keypoints (e.g., (x, y) coordinates), descriptors (e.g., histograms of gradients or pixel intensities), and auxiliary information like scale and orientation.</a:t>
            </a:r>
          </a:p>
          <a:p>
            <a:pPr>
              <a:lnSpc>
                <a:spcPts val="5256"/>
              </a:lnSpc>
            </a:pPr>
            <a:endParaRPr lang="en-US" sz="3754">
              <a:solidFill>
                <a:srgbClr val="000000"/>
              </a:solidFill>
              <a:latin typeface="Canva Sans"/>
            </a:endParaRPr>
          </a:p>
          <a:p>
            <a:pPr>
              <a:lnSpc>
                <a:spcPts val="5256"/>
              </a:lnSpc>
            </a:pPr>
            <a:endParaRPr lang="en-US" sz="3754">
              <a:solidFill>
                <a:srgbClr val="000000"/>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26692" y="-4299815"/>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759872" y="558330"/>
            <a:ext cx="569356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Detection</a:t>
            </a:r>
          </a:p>
        </p:txBody>
      </p:sp>
      <p:sp>
        <p:nvSpPr>
          <p:cNvPr id="4" name="TextBox 4"/>
          <p:cNvSpPr txBox="1"/>
          <p:nvPr/>
        </p:nvSpPr>
        <p:spPr>
          <a:xfrm>
            <a:off x="393767" y="2711496"/>
            <a:ext cx="16150204" cy="8639054"/>
          </a:xfrm>
          <a:prstGeom prst="rect">
            <a:avLst/>
          </a:prstGeom>
        </p:spPr>
        <p:txBody>
          <a:bodyPr lIns="0" tIns="0" rIns="0" bIns="0" rtlCol="0" anchor="t">
            <a:spAutoFit/>
          </a:bodyPr>
          <a:lstStyle/>
          <a:p>
            <a:pPr>
              <a:lnSpc>
                <a:spcPts val="5256"/>
              </a:lnSpc>
            </a:pPr>
            <a:r>
              <a:rPr lang="en-US" sz="3754" u="sng">
                <a:solidFill>
                  <a:srgbClr val="000000"/>
                </a:solidFill>
                <a:latin typeface="Canva Sans Bold"/>
              </a:rPr>
              <a:t>Point to Vector Conversion:</a:t>
            </a:r>
          </a:p>
          <a:p>
            <a:pPr marL="810650" lvl="1" indent="-405325">
              <a:lnSpc>
                <a:spcPts val="5256"/>
              </a:lnSpc>
              <a:buFont typeface="Arial"/>
              <a:buChar char="•"/>
            </a:pPr>
            <a:r>
              <a:rPr lang="en-US" sz="3754">
                <a:solidFill>
                  <a:srgbClr val="000000"/>
                </a:solidFill>
                <a:latin typeface="Canva Sans"/>
              </a:rPr>
              <a:t>In computer vision, points detected as features are often converted into feature vectors for further processing and analysis.</a:t>
            </a:r>
          </a:p>
          <a:p>
            <a:pPr marL="810650" lvl="1" indent="-405325">
              <a:lnSpc>
                <a:spcPts val="5256"/>
              </a:lnSpc>
              <a:buFont typeface="Arial"/>
              <a:buChar char="•"/>
            </a:pPr>
            <a:r>
              <a:rPr lang="en-US" sz="3754">
                <a:solidFill>
                  <a:srgbClr val="000000"/>
                </a:solidFill>
                <a:latin typeface="Canva Sans"/>
              </a:rPr>
              <a:t>Feature vectors represent the feature's characteristics numerically, facilitating tasks such as matching, classification, and clustering.</a:t>
            </a:r>
          </a:p>
          <a:p>
            <a:pPr marL="810650" lvl="1" indent="-405325">
              <a:lnSpc>
                <a:spcPts val="5256"/>
              </a:lnSpc>
              <a:buFont typeface="Arial"/>
              <a:buChar char="•"/>
            </a:pPr>
            <a:r>
              <a:rPr lang="en-US" sz="3754">
                <a:solidFill>
                  <a:srgbClr val="000000"/>
                </a:solidFill>
                <a:latin typeface="Canva Sans"/>
              </a:rPr>
              <a:t>The conversion process involves extracting relevant information from the detected points, such as their descriptors and auxiliary attributes, and organizing them into a structured numerical format.</a:t>
            </a:r>
          </a:p>
          <a:p>
            <a:pPr>
              <a:lnSpc>
                <a:spcPts val="5256"/>
              </a:lnSpc>
            </a:pPr>
            <a:endParaRPr lang="en-US" sz="3754">
              <a:solidFill>
                <a:srgbClr val="000000"/>
              </a:solidFill>
              <a:latin typeface="Canva Sans"/>
            </a:endParaRPr>
          </a:p>
          <a:p>
            <a:pPr>
              <a:lnSpc>
                <a:spcPts val="5256"/>
              </a:lnSpc>
            </a:pPr>
            <a:endParaRPr lang="en-US" sz="3754">
              <a:solidFill>
                <a:srgbClr val="000000"/>
              </a:solidFill>
              <a:latin typeface="Canva Sans"/>
            </a:endParaRPr>
          </a:p>
          <a:p>
            <a:pPr>
              <a:lnSpc>
                <a:spcPts val="5256"/>
              </a:lnSpc>
            </a:pPr>
            <a:endParaRPr lang="en-US" sz="3754">
              <a:solidFill>
                <a:srgbClr val="000000"/>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735262" y="159703"/>
            <a:ext cx="569356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Detection</a:t>
            </a:r>
          </a:p>
        </p:txBody>
      </p:sp>
      <p:sp>
        <p:nvSpPr>
          <p:cNvPr id="4" name="TextBox 4"/>
          <p:cNvSpPr txBox="1"/>
          <p:nvPr/>
        </p:nvSpPr>
        <p:spPr>
          <a:xfrm>
            <a:off x="393767" y="2058200"/>
            <a:ext cx="17894233" cy="9305804"/>
          </a:xfrm>
          <a:prstGeom prst="rect">
            <a:avLst/>
          </a:prstGeom>
        </p:spPr>
        <p:txBody>
          <a:bodyPr lIns="0" tIns="0" rIns="0" bIns="0" rtlCol="0" anchor="t">
            <a:spAutoFit/>
          </a:bodyPr>
          <a:lstStyle/>
          <a:p>
            <a:pPr>
              <a:lnSpc>
                <a:spcPts val="5256"/>
              </a:lnSpc>
            </a:pPr>
            <a:r>
              <a:rPr lang="en-US" sz="3754" u="sng">
                <a:solidFill>
                  <a:srgbClr val="000000"/>
                </a:solidFill>
                <a:latin typeface="Canva Sans Bold"/>
              </a:rPr>
              <a:t>Correlation to Computer Vision Approach:</a:t>
            </a:r>
          </a:p>
          <a:p>
            <a:pPr marL="810650" lvl="1" indent="-405325">
              <a:lnSpc>
                <a:spcPts val="5256"/>
              </a:lnSpc>
              <a:buFont typeface="Arial"/>
              <a:buChar char="•"/>
            </a:pPr>
            <a:r>
              <a:rPr lang="en-US" sz="3754">
                <a:solidFill>
                  <a:srgbClr val="000000"/>
                </a:solidFill>
                <a:latin typeface="Canva Sans"/>
              </a:rPr>
              <a:t>Feature detection and description are fundamental steps in various computer vision approaches, including object recognition, image stitching, and malpractice detection in exams.</a:t>
            </a:r>
          </a:p>
          <a:p>
            <a:pPr marL="810650" lvl="1" indent="-405325">
              <a:lnSpc>
                <a:spcPts val="5256"/>
              </a:lnSpc>
              <a:buFont typeface="Arial"/>
              <a:buChar char="•"/>
            </a:pPr>
            <a:r>
              <a:rPr lang="en-US" sz="3754">
                <a:solidFill>
                  <a:srgbClr val="000000"/>
                </a:solidFill>
                <a:latin typeface="Canva Sans"/>
              </a:rPr>
              <a:t>Once features are detected and represented as vectors, they can be matched between images to identify corresponding points, enabling tasks such as image alignment and object tracking.</a:t>
            </a:r>
          </a:p>
          <a:p>
            <a:pPr marL="810650" lvl="1" indent="-405325">
              <a:lnSpc>
                <a:spcPts val="5256"/>
              </a:lnSpc>
              <a:buFont typeface="Arial"/>
              <a:buChar char="•"/>
            </a:pPr>
            <a:r>
              <a:rPr lang="en-US" sz="3754">
                <a:solidFill>
                  <a:srgbClr val="000000"/>
                </a:solidFill>
                <a:latin typeface="Canva Sans"/>
              </a:rPr>
              <a:t>In the context of malpractice detection in exams, features can be used to detect suspicious patterns or anomalies in students' behavior, such as unauthorized materials or electronic device usage, by analyzing the features extracted from exam monitoring footage.</a:t>
            </a:r>
          </a:p>
          <a:p>
            <a:pPr>
              <a:lnSpc>
                <a:spcPts val="5256"/>
              </a:lnSpc>
            </a:pPr>
            <a:endParaRPr lang="en-US" sz="3754">
              <a:solidFill>
                <a:srgbClr val="000000"/>
              </a:solidFill>
              <a:latin typeface="Canva Sans"/>
            </a:endParaRPr>
          </a:p>
          <a:p>
            <a:pPr>
              <a:lnSpc>
                <a:spcPts val="5256"/>
              </a:lnSpc>
            </a:pPr>
            <a:endParaRPr lang="en-US" sz="3754">
              <a:solidFill>
                <a:srgbClr val="000000"/>
              </a:solidFill>
              <a:latin typeface="Canva Sans"/>
            </a:endParaRPr>
          </a:p>
          <a:p>
            <a:pPr>
              <a:lnSpc>
                <a:spcPts val="5256"/>
              </a:lnSpc>
            </a:pPr>
            <a:endParaRPr lang="en-US" sz="3754">
              <a:solidFill>
                <a:srgbClr val="000000"/>
              </a:solidFill>
              <a:latin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0264" y="-4890465"/>
            <a:ext cx="9898854" cy="8599630"/>
          </a:xfrm>
          <a:custGeom>
            <a:avLst/>
            <a:gdLst/>
            <a:ahLst/>
            <a:cxnLst/>
            <a:rect l="l" t="t" r="r" b="b"/>
            <a:pathLst>
              <a:path w="9898854" h="8599630">
                <a:moveTo>
                  <a:pt x="0" y="0"/>
                </a:moveTo>
                <a:lnTo>
                  <a:pt x="9898855" y="0"/>
                </a:lnTo>
                <a:lnTo>
                  <a:pt x="9898855" y="8599630"/>
                </a:lnTo>
                <a:lnTo>
                  <a:pt x="0" y="8599630"/>
                </a:lnTo>
                <a:lnTo>
                  <a:pt x="0" y="0"/>
                </a:lnTo>
                <a:close/>
              </a:path>
            </a:pathLst>
          </a:custGeom>
          <a:blipFill>
            <a:blip r:embed="rId2"/>
            <a:stretch>
              <a:fillRect/>
            </a:stretch>
          </a:blipFill>
        </p:spPr>
      </p:sp>
      <p:sp>
        <p:nvSpPr>
          <p:cNvPr id="3" name="Freeform 3"/>
          <p:cNvSpPr/>
          <p:nvPr/>
        </p:nvSpPr>
        <p:spPr>
          <a:xfrm>
            <a:off x="557189" y="2754258"/>
            <a:ext cx="7582809" cy="5559574"/>
          </a:xfrm>
          <a:custGeom>
            <a:avLst/>
            <a:gdLst/>
            <a:ahLst/>
            <a:cxnLst/>
            <a:rect l="l" t="t" r="r" b="b"/>
            <a:pathLst>
              <a:path w="7582809" h="5559574">
                <a:moveTo>
                  <a:pt x="0" y="0"/>
                </a:moveTo>
                <a:lnTo>
                  <a:pt x="7582809" y="0"/>
                </a:lnTo>
                <a:lnTo>
                  <a:pt x="7582809" y="5559574"/>
                </a:lnTo>
                <a:lnTo>
                  <a:pt x="0" y="5559574"/>
                </a:lnTo>
                <a:lnTo>
                  <a:pt x="0" y="0"/>
                </a:lnTo>
                <a:close/>
              </a:path>
            </a:pathLst>
          </a:custGeom>
          <a:blipFill>
            <a:blip r:embed="rId3"/>
            <a:stretch>
              <a:fillRect/>
            </a:stretch>
          </a:blipFill>
        </p:spPr>
      </p:sp>
      <p:sp>
        <p:nvSpPr>
          <p:cNvPr id="4" name="Freeform 4"/>
          <p:cNvSpPr/>
          <p:nvPr/>
        </p:nvSpPr>
        <p:spPr>
          <a:xfrm>
            <a:off x="8412749" y="2804109"/>
            <a:ext cx="9191373" cy="5509722"/>
          </a:xfrm>
          <a:custGeom>
            <a:avLst/>
            <a:gdLst/>
            <a:ahLst/>
            <a:cxnLst/>
            <a:rect l="l" t="t" r="r" b="b"/>
            <a:pathLst>
              <a:path w="9191373" h="5509722">
                <a:moveTo>
                  <a:pt x="0" y="0"/>
                </a:moveTo>
                <a:lnTo>
                  <a:pt x="9191373" y="0"/>
                </a:lnTo>
                <a:lnTo>
                  <a:pt x="9191373" y="5509723"/>
                </a:lnTo>
                <a:lnTo>
                  <a:pt x="0" y="5509723"/>
                </a:lnTo>
                <a:lnTo>
                  <a:pt x="0" y="0"/>
                </a:lnTo>
                <a:close/>
              </a:path>
            </a:pathLst>
          </a:custGeom>
          <a:blipFill>
            <a:blip r:embed="rId4"/>
            <a:stretch>
              <a:fillRect/>
            </a:stretch>
          </a:blipFill>
        </p:spPr>
      </p:sp>
      <p:sp>
        <p:nvSpPr>
          <p:cNvPr id="5" name="TextBox 5"/>
          <p:cNvSpPr txBox="1"/>
          <p:nvPr/>
        </p:nvSpPr>
        <p:spPr>
          <a:xfrm>
            <a:off x="1152576" y="159703"/>
            <a:ext cx="485894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Tracking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152576" y="159703"/>
            <a:ext cx="485894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Tracking</a:t>
            </a:r>
          </a:p>
        </p:txBody>
      </p:sp>
      <p:sp>
        <p:nvSpPr>
          <p:cNvPr id="4" name="TextBox 4"/>
          <p:cNvSpPr txBox="1"/>
          <p:nvPr/>
        </p:nvSpPr>
        <p:spPr>
          <a:xfrm>
            <a:off x="689092" y="1950233"/>
            <a:ext cx="15788168" cy="8887906"/>
          </a:xfrm>
          <a:prstGeom prst="rect">
            <a:avLst/>
          </a:prstGeom>
        </p:spPr>
        <p:txBody>
          <a:bodyPr lIns="0" tIns="0" rIns="0" bIns="0" rtlCol="0" anchor="t">
            <a:spAutoFit/>
          </a:bodyPr>
          <a:lstStyle/>
          <a:p>
            <a:pPr>
              <a:lnSpc>
                <a:spcPts val="5403"/>
              </a:lnSpc>
            </a:pPr>
            <a:r>
              <a:rPr lang="en-US" sz="3859">
                <a:solidFill>
                  <a:srgbClr val="000000"/>
                </a:solidFill>
                <a:latin typeface="Canva Sans"/>
              </a:rPr>
              <a:t>In a project aimed at malpractice detection in exam classrooms using computer vision, incorporating tracking algorithms like Snake and Optical Flow can enhance the system's ability to monitor and analyze student behaviors. Here's an overview of each:</a:t>
            </a:r>
          </a:p>
          <a:p>
            <a:pPr>
              <a:lnSpc>
                <a:spcPts val="5403"/>
              </a:lnSpc>
            </a:pPr>
            <a:endParaRPr lang="en-US" sz="3859">
              <a:solidFill>
                <a:srgbClr val="000000"/>
              </a:solidFill>
              <a:latin typeface="Canva Sans"/>
            </a:endParaRPr>
          </a:p>
          <a:p>
            <a:pPr>
              <a:lnSpc>
                <a:spcPts val="5403"/>
              </a:lnSpc>
            </a:pPr>
            <a:r>
              <a:rPr lang="en-US" sz="3859">
                <a:solidFill>
                  <a:srgbClr val="000000"/>
                </a:solidFill>
                <a:latin typeface="Canva Sans"/>
              </a:rPr>
              <a:t>1.</a:t>
            </a:r>
            <a:r>
              <a:rPr lang="en-US" sz="3859" u="sng">
                <a:solidFill>
                  <a:srgbClr val="000000"/>
                </a:solidFill>
                <a:latin typeface="Canva Sans Semi-Bold"/>
              </a:rPr>
              <a:t>Snake (Active Contour) Algorithm</a:t>
            </a:r>
            <a:r>
              <a:rPr lang="en-US" sz="3859" u="sng">
                <a:solidFill>
                  <a:srgbClr val="000000"/>
                </a:solidFill>
                <a:latin typeface="Canva Sans"/>
              </a:rPr>
              <a:t>:</a:t>
            </a:r>
          </a:p>
          <a:p>
            <a:pPr marL="833282" lvl="1" indent="-416641">
              <a:lnSpc>
                <a:spcPts val="5403"/>
              </a:lnSpc>
              <a:buFont typeface="Arial"/>
              <a:buChar char="•"/>
            </a:pPr>
            <a:r>
              <a:rPr lang="en-US" sz="3859">
                <a:solidFill>
                  <a:srgbClr val="000000"/>
                </a:solidFill>
                <a:latin typeface="Canva Sans Semi-Bold"/>
              </a:rPr>
              <a:t>Definition</a:t>
            </a:r>
            <a:r>
              <a:rPr lang="en-US" sz="3859">
                <a:solidFill>
                  <a:srgbClr val="000000"/>
                </a:solidFill>
                <a:latin typeface="Canva Sans"/>
              </a:rPr>
              <a:t>: The Snake algorithm, also known as active contour model or deformable model, is used for contour detection and tracking in images. It's particularly useful for identifying and tracking non-rigid objects or boundaries.</a:t>
            </a:r>
          </a:p>
          <a:p>
            <a:pPr>
              <a:lnSpc>
                <a:spcPts val="5403"/>
              </a:lnSpc>
            </a:pPr>
            <a:endParaRPr lang="en-US" sz="3859">
              <a:solidFill>
                <a:srgbClr val="000000"/>
              </a:solidFill>
              <a:latin typeface="Canva Sans"/>
            </a:endParaRPr>
          </a:p>
          <a:p>
            <a:pPr>
              <a:lnSpc>
                <a:spcPts val="5403"/>
              </a:lnSpc>
            </a:pPr>
            <a:endParaRPr lang="en-US" sz="3859">
              <a:solidFill>
                <a:srgbClr val="000000"/>
              </a:solidFill>
              <a:latin typeface="Canva Sans"/>
            </a:endParaRPr>
          </a:p>
          <a:p>
            <a:pPr>
              <a:lnSpc>
                <a:spcPts val="5403"/>
              </a:lnSpc>
            </a:pPr>
            <a:endParaRPr lang="en-US" sz="3859">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152576" y="159703"/>
            <a:ext cx="485894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Tracking</a:t>
            </a:r>
          </a:p>
        </p:txBody>
      </p:sp>
      <p:sp>
        <p:nvSpPr>
          <p:cNvPr id="4" name="TextBox 4"/>
          <p:cNvSpPr txBox="1"/>
          <p:nvPr/>
        </p:nvSpPr>
        <p:spPr>
          <a:xfrm>
            <a:off x="689092" y="1950233"/>
            <a:ext cx="15788168" cy="9573270"/>
          </a:xfrm>
          <a:prstGeom prst="rect">
            <a:avLst/>
          </a:prstGeom>
        </p:spPr>
        <p:txBody>
          <a:bodyPr lIns="0" tIns="0" rIns="0" bIns="0" rtlCol="0" anchor="t">
            <a:spAutoFit/>
          </a:bodyPr>
          <a:lstStyle/>
          <a:p>
            <a:pPr marL="833282" lvl="1" indent="-416641">
              <a:lnSpc>
                <a:spcPts val="5403"/>
              </a:lnSpc>
              <a:buFont typeface="Arial"/>
              <a:buChar char="•"/>
            </a:pPr>
            <a:r>
              <a:rPr lang="en-US" sz="3859">
                <a:solidFill>
                  <a:srgbClr val="000000"/>
                </a:solidFill>
                <a:latin typeface="Canva Sans Semi-Bold"/>
              </a:rPr>
              <a:t>Functionality</a:t>
            </a:r>
            <a:r>
              <a:rPr lang="en-US" sz="3859">
                <a:solidFill>
                  <a:srgbClr val="000000"/>
                </a:solidFill>
                <a:latin typeface="Canva Sans"/>
              </a:rPr>
              <a:t>: The algorithm works by iteratively deforming a contour or curve to match the edges or features of an object in an image. It seeks to minimize an energy function that consists of both internal forces (smoothness) and external forces (attraction to image features).</a:t>
            </a:r>
          </a:p>
          <a:p>
            <a:pPr marL="833282" lvl="1" indent="-416641">
              <a:lnSpc>
                <a:spcPts val="5403"/>
              </a:lnSpc>
              <a:buFont typeface="Arial"/>
              <a:buChar char="•"/>
            </a:pPr>
            <a:r>
              <a:rPr lang="en-US" sz="3859">
                <a:solidFill>
                  <a:srgbClr val="000000"/>
                </a:solidFill>
                <a:latin typeface="Canva Sans Semi-Bold"/>
              </a:rPr>
              <a:t>Application</a:t>
            </a:r>
            <a:r>
              <a:rPr lang="en-US" sz="3859">
                <a:solidFill>
                  <a:srgbClr val="000000"/>
                </a:solidFill>
                <a:latin typeface="Canva Sans"/>
              </a:rPr>
              <a:t>: In the context of malpractice detection, Snake algorithms can be utilized to track the movement of objects such as hands or eyes, which may indicate suspicious behavior during an exam. For example, it can track the movement of a hand reaching for unauthorized materials or electronic devices.</a:t>
            </a:r>
          </a:p>
          <a:p>
            <a:pPr>
              <a:lnSpc>
                <a:spcPts val="5403"/>
              </a:lnSpc>
            </a:pPr>
            <a:endParaRPr lang="en-US" sz="3859">
              <a:solidFill>
                <a:srgbClr val="000000"/>
              </a:solidFill>
              <a:latin typeface="Canva Sans"/>
            </a:endParaRPr>
          </a:p>
          <a:p>
            <a:pPr>
              <a:lnSpc>
                <a:spcPts val="5403"/>
              </a:lnSpc>
            </a:pPr>
            <a:endParaRPr lang="en-US" sz="3859">
              <a:solidFill>
                <a:srgbClr val="000000"/>
              </a:solidFill>
              <a:latin typeface="Canva Sans"/>
            </a:endParaRPr>
          </a:p>
          <a:p>
            <a:pPr>
              <a:lnSpc>
                <a:spcPts val="5403"/>
              </a:lnSpc>
            </a:pPr>
            <a:endParaRPr lang="en-US" sz="3859">
              <a:solidFill>
                <a:srgbClr val="000000"/>
              </a:solidFill>
              <a:latin typeface="Canva Sans"/>
            </a:endParaRPr>
          </a:p>
          <a:p>
            <a:pPr>
              <a:lnSpc>
                <a:spcPts val="5403"/>
              </a:lnSpc>
            </a:pPr>
            <a:endParaRPr lang="en-US" sz="3859">
              <a:solidFill>
                <a:srgbClr val="000000"/>
              </a:solidFill>
              <a:latin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152576" y="159703"/>
            <a:ext cx="485894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Tracking</a:t>
            </a:r>
          </a:p>
        </p:txBody>
      </p:sp>
      <p:sp>
        <p:nvSpPr>
          <p:cNvPr id="4" name="TextBox 4"/>
          <p:cNvSpPr txBox="1"/>
          <p:nvPr/>
        </p:nvSpPr>
        <p:spPr>
          <a:xfrm>
            <a:off x="689092" y="1940708"/>
            <a:ext cx="16388194" cy="7032466"/>
          </a:xfrm>
          <a:prstGeom prst="rect">
            <a:avLst/>
          </a:prstGeom>
        </p:spPr>
        <p:txBody>
          <a:bodyPr lIns="0" tIns="0" rIns="0" bIns="0" rtlCol="0" anchor="t">
            <a:spAutoFit/>
          </a:bodyPr>
          <a:lstStyle/>
          <a:p>
            <a:pPr>
              <a:lnSpc>
                <a:spcPts val="5608"/>
              </a:lnSpc>
            </a:pPr>
            <a:r>
              <a:rPr lang="en-US" sz="4006" u="sng">
                <a:solidFill>
                  <a:srgbClr val="000000"/>
                </a:solidFill>
                <a:latin typeface="Canva Sans Bold"/>
              </a:rPr>
              <a:t>2.Optical Flow Algorithm:</a:t>
            </a:r>
          </a:p>
          <a:p>
            <a:pPr marL="864952" lvl="1" indent="-432476">
              <a:lnSpc>
                <a:spcPts val="5608"/>
              </a:lnSpc>
              <a:buFont typeface="Arial"/>
              <a:buChar char="•"/>
            </a:pPr>
            <a:r>
              <a:rPr lang="en-US" sz="4006">
                <a:solidFill>
                  <a:srgbClr val="000000"/>
                </a:solidFill>
                <a:latin typeface="Canva Sans Semi-Bold"/>
              </a:rPr>
              <a:t>Definition: Optical flow is a computer vision technique used to estimate the motion of objects between consecutive frames in a video sequence. It calculates the displacement of pixels between frames to infer the movement of objects.</a:t>
            </a:r>
          </a:p>
          <a:p>
            <a:pPr marL="864952" lvl="1" indent="-432476">
              <a:lnSpc>
                <a:spcPts val="5608"/>
              </a:lnSpc>
              <a:buFont typeface="Arial"/>
              <a:buChar char="•"/>
            </a:pPr>
            <a:r>
              <a:rPr lang="en-US" sz="4006">
                <a:solidFill>
                  <a:srgbClr val="000000"/>
                </a:solidFill>
                <a:latin typeface="Canva Sans Semi-Bold"/>
              </a:rPr>
              <a:t>Functionality: Optical flow algorithms analyze the spatial and temporal changes in pixel intensities to compute the motion vectors of objects in an image sequence. These motion vectors represent the direction and magnitude of object movement.</a:t>
            </a:r>
          </a:p>
          <a:p>
            <a:pPr>
              <a:lnSpc>
                <a:spcPts val="5608"/>
              </a:lnSpc>
            </a:pPr>
            <a:endParaRPr lang="en-US" sz="4006">
              <a:solidFill>
                <a:srgbClr val="000000"/>
              </a:solidFill>
              <a:latin typeface="Canva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37398" y="2085042"/>
            <a:ext cx="8397219" cy="1557019"/>
          </a:xfrm>
          <a:prstGeom prst="rect">
            <a:avLst/>
          </a:prstGeom>
        </p:spPr>
        <p:txBody>
          <a:bodyPr lIns="0" tIns="0" rIns="0" bIns="0" rtlCol="0" anchor="t">
            <a:spAutoFit/>
          </a:bodyPr>
          <a:lstStyle/>
          <a:p>
            <a:pPr marL="0" lvl="0" indent="0" algn="l">
              <a:lnSpc>
                <a:spcPts val="12880"/>
              </a:lnSpc>
              <a:spcBef>
                <a:spcPct val="0"/>
              </a:spcBef>
            </a:pPr>
            <a:r>
              <a:rPr lang="en-US" sz="9200" u="sng">
                <a:solidFill>
                  <a:srgbClr val="000000"/>
                </a:solidFill>
                <a:latin typeface="Montserrat Bold"/>
              </a:rPr>
              <a:t>MOTIVE</a:t>
            </a:r>
          </a:p>
        </p:txBody>
      </p:sp>
      <p:sp>
        <p:nvSpPr>
          <p:cNvPr id="3" name="TextBox 3"/>
          <p:cNvSpPr txBox="1"/>
          <p:nvPr/>
        </p:nvSpPr>
        <p:spPr>
          <a:xfrm>
            <a:off x="1737398" y="3975437"/>
            <a:ext cx="7195263" cy="2927483"/>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a:rPr>
              <a:t>Implementing a system to catch cheating during exams in classrooms is really important to keep our schools honest and make sure everyone is evaluated fairly. This project goes beyond just maintaining academic standards. It encourages a culture where students are honest and work hard, making things easier for teachers and using new technology to spot cheating.</a:t>
            </a:r>
          </a:p>
        </p:txBody>
      </p:sp>
      <p:sp>
        <p:nvSpPr>
          <p:cNvPr id="4" name="TextBox 4"/>
          <p:cNvSpPr txBox="1"/>
          <p:nvPr/>
        </p:nvSpPr>
        <p:spPr>
          <a:xfrm>
            <a:off x="10431460" y="5810199"/>
            <a:ext cx="6434074" cy="1824025"/>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a:rPr>
              <a:t>In the end, this kind of project not only makes schools more trustworthy and competitive but also creates an environment where learning is valued, and everyone gets a fair shot at growing as a student.</a:t>
            </a:r>
          </a:p>
        </p:txBody>
      </p:sp>
      <p:sp>
        <p:nvSpPr>
          <p:cNvPr id="5" name="TextBox 5"/>
          <p:cNvSpPr txBox="1"/>
          <p:nvPr/>
        </p:nvSpPr>
        <p:spPr>
          <a:xfrm>
            <a:off x="1737398" y="7177746"/>
            <a:ext cx="7195263" cy="1456205"/>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a:rPr>
              <a:t> It also helps students grow by promoting good behavior, boosts the school's reputation, follows the rules, and gives useful insights from data to make better decisions. </a:t>
            </a:r>
          </a:p>
        </p:txBody>
      </p:sp>
      <p:grpSp>
        <p:nvGrpSpPr>
          <p:cNvPr id="6" name="Group 6"/>
          <p:cNvGrpSpPr/>
          <p:nvPr/>
        </p:nvGrpSpPr>
        <p:grpSpPr>
          <a:xfrm>
            <a:off x="0" y="0"/>
            <a:ext cx="182880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9580335" y="4639024"/>
            <a:ext cx="0" cy="3843312"/>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152576" y="159703"/>
            <a:ext cx="485894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Tracking</a:t>
            </a:r>
          </a:p>
        </p:txBody>
      </p:sp>
      <p:sp>
        <p:nvSpPr>
          <p:cNvPr id="4" name="TextBox 4"/>
          <p:cNvSpPr txBox="1"/>
          <p:nvPr/>
        </p:nvSpPr>
        <p:spPr>
          <a:xfrm>
            <a:off x="492208" y="2476577"/>
            <a:ext cx="17598908" cy="7538366"/>
          </a:xfrm>
          <a:prstGeom prst="rect">
            <a:avLst/>
          </a:prstGeom>
        </p:spPr>
        <p:txBody>
          <a:bodyPr lIns="0" tIns="0" rIns="0" bIns="0" rtlCol="0" anchor="t">
            <a:spAutoFit/>
          </a:bodyPr>
          <a:lstStyle/>
          <a:p>
            <a:pPr>
              <a:lnSpc>
                <a:spcPts val="4624"/>
              </a:lnSpc>
            </a:pPr>
            <a:endParaRPr/>
          </a:p>
          <a:p>
            <a:pPr marL="713215" lvl="1" indent="-356608">
              <a:lnSpc>
                <a:spcPts val="4624"/>
              </a:lnSpc>
              <a:buFont typeface="Arial"/>
              <a:buChar char="•"/>
            </a:pPr>
            <a:r>
              <a:rPr lang="en-US" sz="3303">
                <a:solidFill>
                  <a:srgbClr val="000000"/>
                </a:solidFill>
                <a:latin typeface="Canva Sans Bold"/>
              </a:rPr>
              <a:t>Application: In the exam malpractice detection project, Optical Flow can be employed to track the movement of students within the exam room. It can detect sudden movements, deviations from normal behavior patterns, or unauthorized actions such as looking at neighboring papers or using electronic devices.</a:t>
            </a:r>
          </a:p>
          <a:p>
            <a:pPr>
              <a:lnSpc>
                <a:spcPts val="4624"/>
              </a:lnSpc>
            </a:pPr>
            <a:endParaRPr lang="en-US" sz="3303">
              <a:solidFill>
                <a:srgbClr val="000000"/>
              </a:solidFill>
              <a:latin typeface="Canva Sans Bold"/>
            </a:endParaRPr>
          </a:p>
          <a:p>
            <a:pPr>
              <a:lnSpc>
                <a:spcPts val="4624"/>
              </a:lnSpc>
            </a:pPr>
            <a:r>
              <a:rPr lang="en-US" sz="3303">
                <a:solidFill>
                  <a:srgbClr val="000000"/>
                </a:solidFill>
                <a:latin typeface="Canva Sans Bold"/>
              </a:rPr>
              <a:t>By integrating these tracking algorithms into the computer vision system, it becomes possible to monitor and analyze student activities in real-time during exams more effectively. These algorithms provide valuable insights into object movement and behavior patterns, enabling the detection of suspicious activities that may indicate cheating or malpractice.</a:t>
            </a:r>
          </a:p>
          <a:p>
            <a:pPr>
              <a:lnSpc>
                <a:spcPts val="4624"/>
              </a:lnSpc>
            </a:pPr>
            <a:endParaRPr lang="en-US" sz="3303">
              <a:solidFill>
                <a:srgbClr val="000000"/>
              </a:solidFill>
              <a:latin typeface="Canva Sans Bold"/>
            </a:endParaRPr>
          </a:p>
          <a:p>
            <a:pPr>
              <a:lnSpc>
                <a:spcPts val="4624"/>
              </a:lnSpc>
            </a:pPr>
            <a:endParaRPr lang="en-US" sz="3303">
              <a:solidFill>
                <a:srgbClr val="000000"/>
              </a:solidFill>
              <a:latin typeface="Canva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
        <p:nvSpPr>
          <p:cNvPr id="4" name="TextBox 4"/>
          <p:cNvSpPr txBox="1"/>
          <p:nvPr/>
        </p:nvSpPr>
        <p:spPr>
          <a:xfrm>
            <a:off x="492208" y="2467052"/>
            <a:ext cx="17598908" cy="6975252"/>
          </a:xfrm>
          <a:prstGeom prst="rect">
            <a:avLst/>
          </a:prstGeom>
        </p:spPr>
        <p:txBody>
          <a:bodyPr lIns="0" tIns="0" rIns="0" bIns="0" rtlCol="0" anchor="t">
            <a:spAutoFit/>
          </a:bodyPr>
          <a:lstStyle/>
          <a:p>
            <a:pPr>
              <a:lnSpc>
                <a:spcPts val="4756"/>
              </a:lnSpc>
            </a:pPr>
            <a:r>
              <a:rPr lang="en-US" sz="3303" u="sng">
                <a:solidFill>
                  <a:srgbClr val="000000"/>
                </a:solidFill>
                <a:latin typeface="Canva Sans Bold"/>
              </a:rPr>
              <a:t>Image Enhancement Filters:</a:t>
            </a:r>
          </a:p>
          <a:p>
            <a:pPr marL="713215" lvl="1" indent="-356607">
              <a:lnSpc>
                <a:spcPts val="4624"/>
              </a:lnSpc>
              <a:buFont typeface="Arial"/>
              <a:buChar char="•"/>
            </a:pPr>
            <a:r>
              <a:rPr lang="en-US" sz="3303">
                <a:solidFill>
                  <a:srgbClr val="000000"/>
                </a:solidFill>
                <a:latin typeface="Canva Sans Semi-Bold"/>
              </a:rPr>
              <a:t>Gaussian Blur</a:t>
            </a:r>
            <a:r>
              <a:rPr lang="en-US" sz="3303">
                <a:solidFill>
                  <a:srgbClr val="000000"/>
                </a:solidFill>
                <a:latin typeface="Canva Sans"/>
              </a:rPr>
              <a:t>: Smoothens the image by reducing high-frequency noise and details, making it suitable for preprocessing before feature extraction or matching.</a:t>
            </a:r>
          </a:p>
          <a:p>
            <a:pPr marL="713215" lvl="1" indent="-356607">
              <a:lnSpc>
                <a:spcPts val="4624"/>
              </a:lnSpc>
              <a:buFont typeface="Arial"/>
              <a:buChar char="•"/>
            </a:pPr>
            <a:r>
              <a:rPr lang="en-US" sz="3303">
                <a:solidFill>
                  <a:srgbClr val="000000"/>
                </a:solidFill>
                <a:latin typeface="Canva Sans Semi-Bold"/>
              </a:rPr>
              <a:t>Median Filtering</a:t>
            </a:r>
            <a:r>
              <a:rPr lang="en-US" sz="3303">
                <a:solidFill>
                  <a:srgbClr val="000000"/>
                </a:solidFill>
                <a:latin typeface="Canva Sans"/>
              </a:rPr>
              <a:t>: Removes salt-and-pepper noise by replacing each pixel's value with the median value of its neighborhood, improving image quality for subsequent processing steps.</a:t>
            </a:r>
          </a:p>
          <a:p>
            <a:pPr marL="713215" lvl="1" indent="-356607">
              <a:lnSpc>
                <a:spcPts val="4624"/>
              </a:lnSpc>
              <a:buFont typeface="Arial"/>
              <a:buChar char="•"/>
            </a:pPr>
            <a:r>
              <a:rPr lang="en-US" sz="3303">
                <a:solidFill>
                  <a:srgbClr val="000000"/>
                </a:solidFill>
                <a:latin typeface="Canva Sans Semi-Bold"/>
              </a:rPr>
              <a:t>Contrast Enhancement</a:t>
            </a:r>
            <a:r>
              <a:rPr lang="en-US" sz="3303">
                <a:solidFill>
                  <a:srgbClr val="000000"/>
                </a:solidFill>
                <a:latin typeface="Canva Sans"/>
              </a:rPr>
              <a:t>: Techniques such as histogram equalization or adaptive histogram equalization can enhance image contrast, making features more distinguishable.</a:t>
            </a:r>
          </a:p>
          <a:p>
            <a:pPr marL="713215" lvl="1" indent="-356607">
              <a:lnSpc>
                <a:spcPts val="4624"/>
              </a:lnSpc>
              <a:buFont typeface="Arial"/>
              <a:buChar char="•"/>
            </a:pPr>
            <a:r>
              <a:rPr lang="en-US" sz="3303">
                <a:solidFill>
                  <a:srgbClr val="000000"/>
                </a:solidFill>
                <a:latin typeface="Canva Sans Semi-Bold"/>
              </a:rPr>
              <a:t>Edge Enhancement</a:t>
            </a:r>
            <a:r>
              <a:rPr lang="en-US" sz="3303">
                <a:solidFill>
                  <a:srgbClr val="000000"/>
                </a:solidFill>
                <a:latin typeface="Canva Sans"/>
              </a:rPr>
              <a:t>: Filters like the Sobel operator or Laplacian of Gaussian (LoG) can accentuate edges in an image, aiding in feature extraction and matching.</a:t>
            </a:r>
          </a:p>
          <a:p>
            <a:pPr>
              <a:lnSpc>
                <a:spcPts val="4624"/>
              </a:lnSpc>
            </a:pPr>
            <a:endParaRPr lang="en-US" sz="3303">
              <a:solidFill>
                <a:srgbClr val="000000"/>
              </a:solidFill>
              <a:latin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681347" y="2001492"/>
            <a:ext cx="14814228" cy="7569145"/>
          </a:xfrm>
          <a:custGeom>
            <a:avLst/>
            <a:gdLst/>
            <a:ahLst/>
            <a:cxnLst/>
            <a:rect l="l" t="t" r="r" b="b"/>
            <a:pathLst>
              <a:path w="14814228" h="7569145">
                <a:moveTo>
                  <a:pt x="0" y="0"/>
                </a:moveTo>
                <a:lnTo>
                  <a:pt x="14814229" y="0"/>
                </a:lnTo>
                <a:lnTo>
                  <a:pt x="14814229" y="7569145"/>
                </a:lnTo>
                <a:lnTo>
                  <a:pt x="0" y="7569145"/>
                </a:lnTo>
                <a:lnTo>
                  <a:pt x="0" y="0"/>
                </a:lnTo>
                <a:close/>
              </a:path>
            </a:pathLst>
          </a:custGeom>
          <a:blipFill>
            <a:blip r:embed="rId3"/>
            <a:stretch>
              <a:fillRect/>
            </a:stretch>
          </a:blipFill>
        </p:spPr>
      </p:sp>
      <p:sp>
        <p:nvSpPr>
          <p:cNvPr id="4" name="TextBox 4"/>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2088476" y="2062720"/>
            <a:ext cx="13252508" cy="7702078"/>
          </a:xfrm>
          <a:custGeom>
            <a:avLst/>
            <a:gdLst/>
            <a:ahLst/>
            <a:cxnLst/>
            <a:rect l="l" t="t" r="r" b="b"/>
            <a:pathLst>
              <a:path w="13252508" h="7702078">
                <a:moveTo>
                  <a:pt x="0" y="0"/>
                </a:moveTo>
                <a:lnTo>
                  <a:pt x="13252508" y="0"/>
                </a:lnTo>
                <a:lnTo>
                  <a:pt x="13252508" y="7702078"/>
                </a:lnTo>
                <a:lnTo>
                  <a:pt x="0" y="7702078"/>
                </a:lnTo>
                <a:lnTo>
                  <a:pt x="0" y="0"/>
                </a:lnTo>
                <a:close/>
              </a:path>
            </a:pathLst>
          </a:custGeom>
          <a:blipFill>
            <a:blip r:embed="rId3"/>
            <a:stretch>
              <a:fillRect/>
            </a:stretch>
          </a:blipFill>
        </p:spPr>
      </p:sp>
      <p:sp>
        <p:nvSpPr>
          <p:cNvPr id="4" name="TextBox 4"/>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162669" y="1726247"/>
            <a:ext cx="15123168" cy="7927848"/>
          </a:xfrm>
          <a:custGeom>
            <a:avLst/>
            <a:gdLst/>
            <a:ahLst/>
            <a:cxnLst/>
            <a:rect l="l" t="t" r="r" b="b"/>
            <a:pathLst>
              <a:path w="15123168" h="7927848">
                <a:moveTo>
                  <a:pt x="0" y="0"/>
                </a:moveTo>
                <a:lnTo>
                  <a:pt x="15123168" y="0"/>
                </a:lnTo>
                <a:lnTo>
                  <a:pt x="15123168" y="7927849"/>
                </a:lnTo>
                <a:lnTo>
                  <a:pt x="0" y="7927849"/>
                </a:lnTo>
                <a:lnTo>
                  <a:pt x="0" y="0"/>
                </a:lnTo>
                <a:close/>
              </a:path>
            </a:pathLst>
          </a:custGeom>
          <a:blipFill>
            <a:blip r:embed="rId3"/>
            <a:stretch>
              <a:fillRect/>
            </a:stretch>
          </a:blipFill>
        </p:spPr>
      </p:sp>
      <p:sp>
        <p:nvSpPr>
          <p:cNvPr id="4" name="TextBox 4"/>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4135053" y="1726247"/>
            <a:ext cx="7977937" cy="7948020"/>
          </a:xfrm>
          <a:custGeom>
            <a:avLst/>
            <a:gdLst/>
            <a:ahLst/>
            <a:cxnLst/>
            <a:rect l="l" t="t" r="r" b="b"/>
            <a:pathLst>
              <a:path w="7977937" h="7948020">
                <a:moveTo>
                  <a:pt x="0" y="0"/>
                </a:moveTo>
                <a:lnTo>
                  <a:pt x="7977937" y="0"/>
                </a:lnTo>
                <a:lnTo>
                  <a:pt x="7977937" y="7948020"/>
                </a:lnTo>
                <a:lnTo>
                  <a:pt x="0" y="7948020"/>
                </a:lnTo>
                <a:lnTo>
                  <a:pt x="0" y="0"/>
                </a:lnTo>
                <a:close/>
              </a:path>
            </a:pathLst>
          </a:custGeom>
          <a:blipFill>
            <a:blip r:embed="rId3"/>
            <a:stretch>
              <a:fillRect/>
            </a:stretch>
          </a:blipFill>
        </p:spPr>
      </p:sp>
      <p:sp>
        <p:nvSpPr>
          <p:cNvPr id="4" name="TextBox 4"/>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960891" y="1726247"/>
            <a:ext cx="11973269" cy="8072670"/>
          </a:xfrm>
          <a:custGeom>
            <a:avLst/>
            <a:gdLst/>
            <a:ahLst/>
            <a:cxnLst/>
            <a:rect l="l" t="t" r="r" b="b"/>
            <a:pathLst>
              <a:path w="11973269" h="8072670">
                <a:moveTo>
                  <a:pt x="0" y="0"/>
                </a:moveTo>
                <a:lnTo>
                  <a:pt x="11973269" y="0"/>
                </a:lnTo>
                <a:lnTo>
                  <a:pt x="11973269" y="8072670"/>
                </a:lnTo>
                <a:lnTo>
                  <a:pt x="0" y="8072670"/>
                </a:lnTo>
                <a:lnTo>
                  <a:pt x="0" y="0"/>
                </a:lnTo>
                <a:close/>
              </a:path>
            </a:pathLst>
          </a:custGeom>
          <a:blipFill>
            <a:blip r:embed="rId3"/>
            <a:stretch>
              <a:fillRect/>
            </a:stretch>
          </a:blipFill>
        </p:spPr>
      </p:sp>
      <p:sp>
        <p:nvSpPr>
          <p:cNvPr id="4" name="TextBox 4"/>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
        <p:nvSpPr>
          <p:cNvPr id="4" name="TextBox 4"/>
          <p:cNvSpPr txBox="1"/>
          <p:nvPr/>
        </p:nvSpPr>
        <p:spPr>
          <a:xfrm>
            <a:off x="492208" y="2476577"/>
            <a:ext cx="17598908" cy="7536092"/>
          </a:xfrm>
          <a:prstGeom prst="rect">
            <a:avLst/>
          </a:prstGeom>
        </p:spPr>
        <p:txBody>
          <a:bodyPr lIns="0" tIns="0" rIns="0" bIns="0" rtlCol="0" anchor="t">
            <a:spAutoFit/>
          </a:bodyPr>
          <a:lstStyle/>
          <a:p>
            <a:pPr>
              <a:lnSpc>
                <a:spcPts val="4624"/>
              </a:lnSpc>
            </a:pPr>
            <a:r>
              <a:rPr lang="en-US" sz="3303" u="sng">
                <a:solidFill>
                  <a:srgbClr val="000000"/>
                </a:solidFill>
                <a:latin typeface="Canva Sans Bold"/>
              </a:rPr>
              <a:t>Color Models:</a:t>
            </a:r>
          </a:p>
          <a:p>
            <a:pPr marL="713215" lvl="1" indent="-356607">
              <a:lnSpc>
                <a:spcPts val="4624"/>
              </a:lnSpc>
              <a:buFont typeface="Arial"/>
              <a:buChar char="•"/>
            </a:pPr>
            <a:r>
              <a:rPr lang="en-US" sz="3303">
                <a:solidFill>
                  <a:srgbClr val="000000"/>
                </a:solidFill>
                <a:latin typeface="Canva Sans Semi-Bold"/>
              </a:rPr>
              <a:t>RGB (Red, Green, Blue): Commonly used for its simplicity, representing colors using combinations of red, green, and blue channels.</a:t>
            </a:r>
          </a:p>
          <a:p>
            <a:pPr marL="713215" lvl="1" indent="-356607">
              <a:lnSpc>
                <a:spcPts val="4624"/>
              </a:lnSpc>
              <a:buFont typeface="Arial"/>
              <a:buChar char="•"/>
            </a:pPr>
            <a:r>
              <a:rPr lang="en-US" sz="3303">
                <a:solidFill>
                  <a:srgbClr val="000000"/>
                </a:solidFill>
                <a:latin typeface="Canva Sans Semi-Bold"/>
              </a:rPr>
              <a:t>HSV (Hue, Saturation, Value): Separates color information into hue, saturation, and value components, making it useful for color-based segmentation and feature extraction.</a:t>
            </a:r>
          </a:p>
          <a:p>
            <a:pPr marL="713215" lvl="1" indent="-356607">
              <a:lnSpc>
                <a:spcPts val="4624"/>
              </a:lnSpc>
              <a:buFont typeface="Arial"/>
              <a:buChar char="•"/>
            </a:pPr>
            <a:r>
              <a:rPr lang="en-US" sz="3303">
                <a:solidFill>
                  <a:srgbClr val="000000"/>
                </a:solidFill>
                <a:latin typeface="Canva Sans Semi-Bold"/>
              </a:rPr>
              <a:t>Lab (CIELAB): Based on human perception, Lab color space separates luminance (L) from chromaticity components (a and b), providing perceptually uniform color representations.</a:t>
            </a:r>
          </a:p>
          <a:p>
            <a:pPr marL="713215" lvl="1" indent="-356607">
              <a:lnSpc>
                <a:spcPts val="4624"/>
              </a:lnSpc>
              <a:buFont typeface="Arial"/>
              <a:buChar char="•"/>
            </a:pPr>
            <a:r>
              <a:rPr lang="en-US" sz="3303">
                <a:solidFill>
                  <a:srgbClr val="000000"/>
                </a:solidFill>
                <a:latin typeface="Canva Sans Semi-Bold"/>
              </a:rPr>
              <a:t>YCbCr: Separates luminance (Y) from chrominance (Cb and Cr), facilitating compression and transmission while preserving image quality.</a:t>
            </a:r>
          </a:p>
          <a:p>
            <a:pPr>
              <a:lnSpc>
                <a:spcPts val="4624"/>
              </a:lnSpc>
            </a:pPr>
            <a:endParaRPr lang="en-US" sz="3303">
              <a:solidFill>
                <a:srgbClr val="000000"/>
              </a:solidFill>
              <a:latin typeface="Canva Sans Semi-Bold"/>
            </a:endParaRPr>
          </a:p>
          <a:p>
            <a:pPr>
              <a:lnSpc>
                <a:spcPts val="4624"/>
              </a:lnSpc>
            </a:pPr>
            <a:endParaRPr lang="en-US" sz="3303">
              <a:solidFill>
                <a:srgbClr val="000000"/>
              </a:solidFill>
              <a:latin typeface="Canva Sans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730546" y="3392480"/>
            <a:ext cx="4883872" cy="5071926"/>
          </a:xfrm>
          <a:custGeom>
            <a:avLst/>
            <a:gdLst/>
            <a:ahLst/>
            <a:cxnLst/>
            <a:rect l="l" t="t" r="r" b="b"/>
            <a:pathLst>
              <a:path w="4883872" h="5071926">
                <a:moveTo>
                  <a:pt x="0" y="0"/>
                </a:moveTo>
                <a:lnTo>
                  <a:pt x="4883872" y="0"/>
                </a:lnTo>
                <a:lnTo>
                  <a:pt x="4883872" y="5071926"/>
                </a:lnTo>
                <a:lnTo>
                  <a:pt x="0" y="5071926"/>
                </a:lnTo>
                <a:lnTo>
                  <a:pt x="0" y="0"/>
                </a:lnTo>
                <a:close/>
              </a:path>
            </a:pathLst>
          </a:custGeom>
          <a:blipFill>
            <a:blip r:embed="rId3"/>
            <a:stretch>
              <a:fillRect/>
            </a:stretch>
          </a:blipFill>
        </p:spPr>
      </p:sp>
      <p:sp>
        <p:nvSpPr>
          <p:cNvPr id="4" name="Freeform 4"/>
          <p:cNvSpPr/>
          <p:nvPr/>
        </p:nvSpPr>
        <p:spPr>
          <a:xfrm>
            <a:off x="11901206" y="3104430"/>
            <a:ext cx="5358094" cy="5109021"/>
          </a:xfrm>
          <a:custGeom>
            <a:avLst/>
            <a:gdLst/>
            <a:ahLst/>
            <a:cxnLst/>
            <a:rect l="l" t="t" r="r" b="b"/>
            <a:pathLst>
              <a:path w="5358094" h="5109021">
                <a:moveTo>
                  <a:pt x="0" y="0"/>
                </a:moveTo>
                <a:lnTo>
                  <a:pt x="5358094" y="0"/>
                </a:lnTo>
                <a:lnTo>
                  <a:pt x="5358094" y="5109022"/>
                </a:lnTo>
                <a:lnTo>
                  <a:pt x="0" y="5109022"/>
                </a:lnTo>
                <a:lnTo>
                  <a:pt x="0" y="0"/>
                </a:lnTo>
                <a:close/>
              </a:path>
            </a:pathLst>
          </a:custGeom>
          <a:blipFill>
            <a:blip r:embed="rId4"/>
            <a:stretch>
              <a:fillRect/>
            </a:stretch>
          </a:blipFill>
        </p:spPr>
      </p:sp>
      <p:sp>
        <p:nvSpPr>
          <p:cNvPr id="5" name="Freeform 5"/>
          <p:cNvSpPr/>
          <p:nvPr/>
        </p:nvSpPr>
        <p:spPr>
          <a:xfrm>
            <a:off x="6848217" y="2309622"/>
            <a:ext cx="4819190" cy="4971318"/>
          </a:xfrm>
          <a:custGeom>
            <a:avLst/>
            <a:gdLst/>
            <a:ahLst/>
            <a:cxnLst/>
            <a:rect l="l" t="t" r="r" b="b"/>
            <a:pathLst>
              <a:path w="4819190" h="4971318">
                <a:moveTo>
                  <a:pt x="0" y="0"/>
                </a:moveTo>
                <a:lnTo>
                  <a:pt x="4819190" y="0"/>
                </a:lnTo>
                <a:lnTo>
                  <a:pt x="4819190" y="4971318"/>
                </a:lnTo>
                <a:lnTo>
                  <a:pt x="0" y="4971318"/>
                </a:lnTo>
                <a:lnTo>
                  <a:pt x="0" y="0"/>
                </a:lnTo>
                <a:close/>
              </a:path>
            </a:pathLst>
          </a:custGeom>
          <a:blipFill>
            <a:blip r:embed="rId5"/>
            <a:stretch>
              <a:fillRect/>
            </a:stretch>
          </a:blipFill>
        </p:spPr>
      </p:sp>
      <p:sp>
        <p:nvSpPr>
          <p:cNvPr id="6" name="TextBox 6"/>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
        <p:nvSpPr>
          <p:cNvPr id="4" name="TextBox 4"/>
          <p:cNvSpPr txBox="1"/>
          <p:nvPr/>
        </p:nvSpPr>
        <p:spPr>
          <a:xfrm>
            <a:off x="492208" y="2476577"/>
            <a:ext cx="17303886" cy="7528258"/>
          </a:xfrm>
          <a:prstGeom prst="rect">
            <a:avLst/>
          </a:prstGeom>
        </p:spPr>
        <p:txBody>
          <a:bodyPr lIns="0" tIns="0" rIns="0" bIns="0" rtlCol="0" anchor="t">
            <a:spAutoFit/>
          </a:bodyPr>
          <a:lstStyle/>
          <a:p>
            <a:pPr>
              <a:lnSpc>
                <a:spcPts val="5009"/>
              </a:lnSpc>
            </a:pPr>
            <a:r>
              <a:rPr lang="en-US" sz="3578" u="sng">
                <a:solidFill>
                  <a:srgbClr val="000000"/>
                </a:solidFill>
                <a:latin typeface="Canva Sans Bold"/>
              </a:rPr>
              <a:t>Keyframe Extraction Approaches:</a:t>
            </a:r>
          </a:p>
          <a:p>
            <a:pPr marL="772562" lvl="1" indent="-386281">
              <a:lnSpc>
                <a:spcPts val="5009"/>
              </a:lnSpc>
              <a:buFont typeface="Arial"/>
              <a:buChar char="•"/>
            </a:pPr>
            <a:r>
              <a:rPr lang="en-US" sz="3578">
                <a:solidFill>
                  <a:srgbClr val="000000"/>
                </a:solidFill>
                <a:latin typeface="Canva Sans Semi-Bold"/>
              </a:rPr>
              <a:t>Shot Boundary Detection: Detects significant changes between consecutive frames, such as cuts, fades, or scene transitions, indicating potential keyframes.</a:t>
            </a:r>
          </a:p>
          <a:p>
            <a:pPr marL="772562" lvl="1" indent="-386281">
              <a:lnSpc>
                <a:spcPts val="5009"/>
              </a:lnSpc>
              <a:buFont typeface="Arial"/>
              <a:buChar char="•"/>
            </a:pPr>
            <a:r>
              <a:rPr lang="en-US" sz="3578">
                <a:solidFill>
                  <a:srgbClr val="000000"/>
                </a:solidFill>
                <a:latin typeface="Canva Sans Semi-Bold"/>
              </a:rPr>
              <a:t>Clustering-Based Methods: Cluster frames based on visual similarity using techniques like K-means clustering, hierarchical clustering, or DBSCAN (Density-Based Spatial Clustering of Applications with Noise).</a:t>
            </a:r>
          </a:p>
          <a:p>
            <a:pPr marL="772562" lvl="1" indent="-386281">
              <a:lnSpc>
                <a:spcPts val="5009"/>
              </a:lnSpc>
              <a:buFont typeface="Arial"/>
              <a:buChar char="•"/>
            </a:pPr>
            <a:r>
              <a:rPr lang="en-US" sz="3578">
                <a:solidFill>
                  <a:srgbClr val="000000"/>
                </a:solidFill>
                <a:latin typeface="Canva Sans Semi-Bold"/>
              </a:rPr>
              <a:t>Salient Feature Detection: Identifies frames with salient or significant visual content using algorithms like SIFT (Scale-Invariant Feature Transform) keypoints or SURF (Speeded-Up Robust Features).</a:t>
            </a:r>
          </a:p>
          <a:p>
            <a:pPr>
              <a:lnSpc>
                <a:spcPts val="5009"/>
              </a:lnSpc>
            </a:pPr>
            <a:endParaRPr lang="en-US" sz="3578">
              <a:solidFill>
                <a:srgbClr val="000000"/>
              </a:solidFill>
              <a:latin typeface="Canva Sans Semi-Bold"/>
            </a:endParaRPr>
          </a:p>
          <a:p>
            <a:pPr>
              <a:lnSpc>
                <a:spcPts val="5009"/>
              </a:lnSpc>
            </a:pPr>
            <a:endParaRPr lang="en-US" sz="3578">
              <a:solidFill>
                <a:srgbClr val="000000"/>
              </a:solidFill>
              <a:latin typeface="Canva Sa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95350"/>
            <a:ext cx="8397219" cy="1251828"/>
          </a:xfrm>
          <a:prstGeom prst="rect">
            <a:avLst/>
          </a:prstGeom>
        </p:spPr>
        <p:txBody>
          <a:bodyPr lIns="0" tIns="0" rIns="0" bIns="0" rtlCol="0" anchor="t">
            <a:spAutoFit/>
          </a:bodyPr>
          <a:lstStyle/>
          <a:p>
            <a:pPr marL="0" lvl="0" indent="0" algn="l">
              <a:lnSpc>
                <a:spcPts val="10276"/>
              </a:lnSpc>
              <a:spcBef>
                <a:spcPct val="0"/>
              </a:spcBef>
            </a:pPr>
            <a:r>
              <a:rPr lang="en-US" sz="7340" u="sng">
                <a:solidFill>
                  <a:srgbClr val="000000"/>
                </a:solidFill>
                <a:latin typeface="Montserrat Bold"/>
              </a:rPr>
              <a:t>Challenges</a:t>
            </a:r>
          </a:p>
        </p:txBody>
      </p:sp>
      <p:grpSp>
        <p:nvGrpSpPr>
          <p:cNvPr id="3" name="Group 3"/>
          <p:cNvGrpSpPr/>
          <p:nvPr/>
        </p:nvGrpSpPr>
        <p:grpSpPr>
          <a:xfrm>
            <a:off x="0" y="-845661"/>
            <a:ext cx="18288000" cy="1874361"/>
            <a:chOff x="0" y="0"/>
            <a:chExt cx="9414331" cy="964887"/>
          </a:xfrm>
        </p:grpSpPr>
        <p:sp>
          <p:nvSpPr>
            <p:cNvPr id="4" name="Freeform 4"/>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391174"/>
            <a:ext cx="16664353" cy="6971639"/>
          </a:xfrm>
          <a:prstGeom prst="rect">
            <a:avLst/>
          </a:prstGeom>
        </p:spPr>
        <p:txBody>
          <a:bodyPr lIns="0" tIns="0" rIns="0" bIns="0" rtlCol="0" anchor="t">
            <a:spAutoFit/>
          </a:bodyPr>
          <a:lstStyle/>
          <a:p>
            <a:pPr marL="541379" lvl="1" indent="-270690">
              <a:lnSpc>
                <a:spcPts val="3510"/>
              </a:lnSpc>
              <a:buFont typeface="Arial"/>
              <a:buChar char="•"/>
            </a:pPr>
            <a:r>
              <a:rPr lang="en-US" sz="2507">
                <a:solidFill>
                  <a:srgbClr val="000000"/>
                </a:solidFill>
                <a:latin typeface="Canva Sans Bold"/>
              </a:rPr>
              <a:t>Diverse Cheating Methods:</a:t>
            </a:r>
          </a:p>
          <a:p>
            <a:pPr marL="1082759" lvl="2" indent="-360920">
              <a:lnSpc>
                <a:spcPts val="3510"/>
              </a:lnSpc>
              <a:buFont typeface="Arial"/>
              <a:buChar char="⚬"/>
            </a:pPr>
            <a:r>
              <a:rPr lang="en-US" sz="2507">
                <a:solidFill>
                  <a:srgbClr val="000000"/>
                </a:solidFill>
                <a:latin typeface="Canva Sans Bold"/>
              </a:rPr>
              <a:t>Detecting various cheating methods such as copying, unauthorized materials, and electronic device usage requires comprehensive monitoring strategies.</a:t>
            </a:r>
          </a:p>
          <a:p>
            <a:pPr marL="541379" lvl="1" indent="-270690">
              <a:lnSpc>
                <a:spcPts val="3510"/>
              </a:lnSpc>
              <a:buFont typeface="Arial"/>
              <a:buChar char="•"/>
            </a:pPr>
            <a:r>
              <a:rPr lang="en-US" sz="2507">
                <a:solidFill>
                  <a:srgbClr val="000000"/>
                </a:solidFill>
                <a:latin typeface="Canva Sans Bold"/>
              </a:rPr>
              <a:t>Variable Exam Settings:</a:t>
            </a:r>
          </a:p>
          <a:p>
            <a:pPr marL="1082759" lvl="2" indent="-360920">
              <a:lnSpc>
                <a:spcPts val="3510"/>
              </a:lnSpc>
              <a:buFont typeface="Arial"/>
              <a:buChar char="⚬"/>
            </a:pPr>
            <a:r>
              <a:rPr lang="en-US" sz="2507">
                <a:solidFill>
                  <a:srgbClr val="000000"/>
                </a:solidFill>
                <a:latin typeface="Canva Sans Bold"/>
              </a:rPr>
              <a:t>Exam rooms may have different lighting, seating arrangements, and camera angles, posing challenges in capturing consistent and clear images for analysis.</a:t>
            </a:r>
          </a:p>
          <a:p>
            <a:pPr marL="541379" lvl="1" indent="-270690">
              <a:lnSpc>
                <a:spcPts val="3510"/>
              </a:lnSpc>
              <a:buFont typeface="Arial"/>
              <a:buChar char="•"/>
            </a:pPr>
            <a:r>
              <a:rPr lang="en-US" sz="2507">
                <a:solidFill>
                  <a:srgbClr val="000000"/>
                </a:solidFill>
                <a:latin typeface="Canva Sans Bold"/>
              </a:rPr>
              <a:t>Real-Time Detection Efficiency:</a:t>
            </a:r>
          </a:p>
          <a:p>
            <a:pPr marL="1082759" lvl="2" indent="-360920">
              <a:lnSpc>
                <a:spcPts val="3510"/>
              </a:lnSpc>
              <a:buFont typeface="Arial"/>
              <a:buChar char="⚬"/>
            </a:pPr>
            <a:r>
              <a:rPr lang="en-US" sz="2507">
                <a:solidFill>
                  <a:srgbClr val="000000"/>
                </a:solidFill>
                <a:latin typeface="Canva Sans Bold"/>
              </a:rPr>
              <a:t>Conducting real-time detection demands fast algorithms capable of analyzing data swiftly to provide timely alerts without causing disruptions.</a:t>
            </a:r>
          </a:p>
          <a:p>
            <a:pPr marL="541379" lvl="1" indent="-270690">
              <a:lnSpc>
                <a:spcPts val="3510"/>
              </a:lnSpc>
              <a:buFont typeface="Arial"/>
              <a:buChar char="•"/>
            </a:pPr>
            <a:r>
              <a:rPr lang="en-US" sz="2507">
                <a:solidFill>
                  <a:srgbClr val="000000"/>
                </a:solidFill>
                <a:latin typeface="Canva Sans Bold"/>
              </a:rPr>
              <a:t>Disguised Cheating Attempts:</a:t>
            </a:r>
          </a:p>
          <a:p>
            <a:pPr marL="1082759" lvl="2" indent="-360920">
              <a:lnSpc>
                <a:spcPts val="3510"/>
              </a:lnSpc>
              <a:buFont typeface="Arial"/>
              <a:buChar char="⚬"/>
            </a:pPr>
            <a:r>
              <a:rPr lang="en-US" sz="2507">
                <a:solidFill>
                  <a:srgbClr val="000000"/>
                </a:solidFill>
                <a:latin typeface="Canva Sans Bold"/>
              </a:rPr>
              <a:t>Students may attempt to disguise cheating behaviors to evade detection, requiring detection systems to be highly sensitive and discerning.</a:t>
            </a:r>
          </a:p>
          <a:p>
            <a:pPr marL="541379" lvl="1" indent="-270690">
              <a:lnSpc>
                <a:spcPts val="3510"/>
              </a:lnSpc>
              <a:buFont typeface="Arial"/>
              <a:buChar char="•"/>
            </a:pPr>
            <a:r>
              <a:rPr lang="en-US" sz="2507">
                <a:solidFill>
                  <a:srgbClr val="000000"/>
                </a:solidFill>
                <a:latin typeface="Canva Sans Bold"/>
              </a:rPr>
              <a:t>Privacy and Ethical Concerns:</a:t>
            </a:r>
          </a:p>
          <a:p>
            <a:pPr marL="1082759" lvl="2" indent="-360920">
              <a:lnSpc>
                <a:spcPts val="3510"/>
              </a:lnSpc>
              <a:buFont typeface="Arial"/>
              <a:buChar char="⚬"/>
            </a:pPr>
            <a:r>
              <a:rPr lang="en-US" sz="2507">
                <a:solidFill>
                  <a:srgbClr val="000000"/>
                </a:solidFill>
                <a:latin typeface="Canva Sans Bold"/>
              </a:rPr>
              <a:t>Balancing the need for monitoring with privacy rights and ethical considerations demands careful implementation and adherence to legal regulations regarding surveillance and student privacy.</a:t>
            </a:r>
          </a:p>
          <a:p>
            <a:pPr>
              <a:lnSpc>
                <a:spcPts val="3510"/>
              </a:lnSpc>
            </a:pPr>
            <a:endParaRPr lang="en-US" sz="2507">
              <a:solidFill>
                <a:srgbClr val="000000"/>
              </a:solidFill>
              <a:latin typeface="Canva Sans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2288436" y="1911089"/>
            <a:ext cx="12911981" cy="7830962"/>
          </a:xfrm>
          <a:custGeom>
            <a:avLst/>
            <a:gdLst/>
            <a:ahLst/>
            <a:cxnLst/>
            <a:rect l="l" t="t" r="r" b="b"/>
            <a:pathLst>
              <a:path w="12911981" h="7830962">
                <a:moveTo>
                  <a:pt x="0" y="0"/>
                </a:moveTo>
                <a:lnTo>
                  <a:pt x="12911981" y="0"/>
                </a:lnTo>
                <a:lnTo>
                  <a:pt x="12911981" y="7830962"/>
                </a:lnTo>
                <a:lnTo>
                  <a:pt x="0" y="7830962"/>
                </a:lnTo>
                <a:lnTo>
                  <a:pt x="0" y="0"/>
                </a:lnTo>
                <a:close/>
              </a:path>
            </a:pathLst>
          </a:custGeom>
          <a:blipFill>
            <a:blip r:embed="rId3"/>
            <a:stretch>
              <a:fillRect/>
            </a:stretch>
          </a:blipFill>
        </p:spPr>
      </p:sp>
      <p:sp>
        <p:nvSpPr>
          <p:cNvPr id="4" name="TextBox 4"/>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
        <p:nvSpPr>
          <p:cNvPr id="4" name="TextBox 4"/>
          <p:cNvSpPr txBox="1"/>
          <p:nvPr/>
        </p:nvSpPr>
        <p:spPr>
          <a:xfrm>
            <a:off x="497624" y="2559632"/>
            <a:ext cx="16761676" cy="6800148"/>
          </a:xfrm>
          <a:prstGeom prst="rect">
            <a:avLst/>
          </a:prstGeom>
        </p:spPr>
        <p:txBody>
          <a:bodyPr lIns="0" tIns="0" rIns="0" bIns="0" rtlCol="0" anchor="t">
            <a:spAutoFit/>
          </a:bodyPr>
          <a:lstStyle/>
          <a:p>
            <a:pPr algn="ctr">
              <a:lnSpc>
                <a:spcPts val="4528"/>
              </a:lnSpc>
            </a:pPr>
            <a:r>
              <a:rPr lang="en-US" sz="3234" u="sng">
                <a:solidFill>
                  <a:srgbClr val="000000"/>
                </a:solidFill>
                <a:latin typeface="Canva Sans Bold"/>
              </a:rPr>
              <a:t>Image denoising</a:t>
            </a:r>
            <a:r>
              <a:rPr lang="en-US" sz="3234">
                <a:solidFill>
                  <a:srgbClr val="000000"/>
                </a:solidFill>
                <a:latin typeface="Canva Sans Bold"/>
              </a:rPr>
              <a:t> is a crucial task in modern image processing systems. It involves reducing noise in images without losing important image features such as edges, corners, and other sharp structures. Noise can be introduced during image acquisition, compression, and transmission, leading to distorted and degraded visual image quality. The presence of noise can adversely affect subsequent image processing tasks like video processing, image analysis, and tracking.</a:t>
            </a:r>
          </a:p>
          <a:p>
            <a:pPr algn="ctr">
              <a:lnSpc>
                <a:spcPts val="4528"/>
              </a:lnSpc>
            </a:pPr>
            <a:endParaRPr lang="en-US" sz="3234">
              <a:solidFill>
                <a:srgbClr val="000000"/>
              </a:solidFill>
              <a:latin typeface="Canva Sans Bold"/>
            </a:endParaRPr>
          </a:p>
          <a:p>
            <a:pPr algn="ctr">
              <a:lnSpc>
                <a:spcPts val="4528"/>
              </a:lnSpc>
            </a:pPr>
            <a:r>
              <a:rPr lang="en-US" sz="3234">
                <a:solidFill>
                  <a:srgbClr val="000000"/>
                </a:solidFill>
                <a:latin typeface="Canva Sans Bold"/>
              </a:rPr>
              <a:t>The demand for accurate and visually pleasing images is increasing with the proliferation of digital cameras. However, images captured by modern cameras are inevitably degraded by noise, which affects the overall image quality. Therefore, it is necessary to develop techniques that can effectively reduce noise while preserving image features.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028700" y="2466004"/>
            <a:ext cx="15516296" cy="5865460"/>
          </a:xfrm>
          <a:custGeom>
            <a:avLst/>
            <a:gdLst/>
            <a:ahLst/>
            <a:cxnLst/>
            <a:rect l="l" t="t" r="r" b="b"/>
            <a:pathLst>
              <a:path w="15516296" h="5865460">
                <a:moveTo>
                  <a:pt x="0" y="0"/>
                </a:moveTo>
                <a:lnTo>
                  <a:pt x="15516296" y="0"/>
                </a:lnTo>
                <a:lnTo>
                  <a:pt x="15516296" y="5865459"/>
                </a:lnTo>
                <a:lnTo>
                  <a:pt x="0" y="5865459"/>
                </a:lnTo>
                <a:lnTo>
                  <a:pt x="0" y="0"/>
                </a:lnTo>
                <a:close/>
              </a:path>
            </a:pathLst>
          </a:custGeom>
          <a:blipFill>
            <a:blip r:embed="rId3"/>
            <a:stretch>
              <a:fillRect/>
            </a:stretch>
          </a:blipFill>
        </p:spPr>
      </p:sp>
      <p:sp>
        <p:nvSpPr>
          <p:cNvPr id="4" name="TextBox 4"/>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484360" y="2960870"/>
            <a:ext cx="17319280" cy="4932706"/>
          </a:xfrm>
          <a:custGeom>
            <a:avLst/>
            <a:gdLst/>
            <a:ahLst/>
            <a:cxnLst/>
            <a:rect l="l" t="t" r="r" b="b"/>
            <a:pathLst>
              <a:path w="17319280" h="4932706">
                <a:moveTo>
                  <a:pt x="0" y="0"/>
                </a:moveTo>
                <a:lnTo>
                  <a:pt x="17319280" y="0"/>
                </a:lnTo>
                <a:lnTo>
                  <a:pt x="17319280" y="4932706"/>
                </a:lnTo>
                <a:lnTo>
                  <a:pt x="0" y="4932706"/>
                </a:lnTo>
                <a:lnTo>
                  <a:pt x="0" y="0"/>
                </a:lnTo>
                <a:close/>
              </a:path>
            </a:pathLst>
          </a:custGeom>
          <a:blipFill>
            <a:blip r:embed="rId3"/>
            <a:stretch>
              <a:fillRect/>
            </a:stretch>
          </a:blipFill>
        </p:spPr>
      </p:sp>
      <p:sp>
        <p:nvSpPr>
          <p:cNvPr id="4" name="TextBox 4"/>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
        <p:nvSpPr>
          <p:cNvPr id="4" name="TextBox 4"/>
          <p:cNvSpPr txBox="1"/>
          <p:nvPr/>
        </p:nvSpPr>
        <p:spPr>
          <a:xfrm>
            <a:off x="492208" y="2476577"/>
            <a:ext cx="17303886" cy="8148235"/>
          </a:xfrm>
          <a:prstGeom prst="rect">
            <a:avLst/>
          </a:prstGeom>
        </p:spPr>
        <p:txBody>
          <a:bodyPr lIns="0" tIns="0" rIns="0" bIns="0" rtlCol="0" anchor="t">
            <a:spAutoFit/>
          </a:bodyPr>
          <a:lstStyle/>
          <a:p>
            <a:pPr>
              <a:lnSpc>
                <a:spcPts val="5009"/>
              </a:lnSpc>
            </a:pPr>
            <a:r>
              <a:rPr lang="en-US" sz="3578" u="sng">
                <a:solidFill>
                  <a:srgbClr val="000000"/>
                </a:solidFill>
                <a:latin typeface="Canva Sans Bold"/>
              </a:rPr>
              <a:t>Computer Vision Algorithms for Keyframes:</a:t>
            </a:r>
          </a:p>
          <a:p>
            <a:pPr marL="772562" lvl="1" indent="-386281">
              <a:lnSpc>
                <a:spcPts val="5009"/>
              </a:lnSpc>
              <a:buFont typeface="Arial"/>
              <a:buChar char="•"/>
            </a:pPr>
            <a:r>
              <a:rPr lang="en-US" sz="3578">
                <a:solidFill>
                  <a:srgbClr val="000000"/>
                </a:solidFill>
                <a:latin typeface="Canva Sans Semi-Bold"/>
              </a:rPr>
              <a:t>SIFT (Scale-Invariant Feature Transform): Extracts distinctive keypoints and descriptors from images, which can be used for keyframe selection based on feature density or uniqueness.</a:t>
            </a:r>
          </a:p>
          <a:p>
            <a:pPr marL="772562" lvl="1" indent="-386281">
              <a:lnSpc>
                <a:spcPts val="5009"/>
              </a:lnSpc>
              <a:buFont typeface="Arial"/>
              <a:buChar char="•"/>
            </a:pPr>
            <a:r>
              <a:rPr lang="en-US" sz="3578">
                <a:solidFill>
                  <a:srgbClr val="000000"/>
                </a:solidFill>
                <a:latin typeface="Canva Sans Semi-Bold"/>
              </a:rPr>
              <a:t>SURF (Speeded-Up Robust Features): Similar to SIFT but computationally faster, suitable for real-time keyframe extraction in video sequences.</a:t>
            </a:r>
          </a:p>
          <a:p>
            <a:pPr marL="772562" lvl="1" indent="-386281">
              <a:lnSpc>
                <a:spcPts val="5009"/>
              </a:lnSpc>
              <a:buFont typeface="Arial"/>
              <a:buChar char="•"/>
            </a:pPr>
            <a:r>
              <a:rPr lang="en-US" sz="3578">
                <a:solidFill>
                  <a:srgbClr val="000000"/>
                </a:solidFill>
                <a:latin typeface="Canva Sans Semi-Bold"/>
              </a:rPr>
              <a:t>Optical Flow: Estimates motion between frames, identifying keyframes based on significant changes in motion or scene dynamics.</a:t>
            </a:r>
          </a:p>
          <a:p>
            <a:pPr marL="772562" lvl="1" indent="-386281">
              <a:lnSpc>
                <a:spcPts val="5009"/>
              </a:lnSpc>
              <a:buFont typeface="Arial"/>
              <a:buChar char="•"/>
            </a:pPr>
            <a:r>
              <a:rPr lang="en-US" sz="3578">
                <a:solidFill>
                  <a:srgbClr val="000000"/>
                </a:solidFill>
                <a:latin typeface="Canva Sans Semi-Bold"/>
              </a:rPr>
              <a:t>CNN-Based Methods: Convolutional neural networks (CNNs) trained for keyframe selection or saliency prediction can automate the process of identifying important frames in videos.</a:t>
            </a:r>
          </a:p>
          <a:p>
            <a:pPr>
              <a:lnSpc>
                <a:spcPts val="5009"/>
              </a:lnSpc>
            </a:pPr>
            <a:endParaRPr lang="en-US" sz="3578">
              <a:solidFill>
                <a:srgbClr val="000000"/>
              </a:solidFill>
              <a:latin typeface="Canva Sans Semi-Bold"/>
            </a:endParaRPr>
          </a:p>
          <a:p>
            <a:pPr>
              <a:lnSpc>
                <a:spcPts val="5009"/>
              </a:lnSpc>
            </a:pPr>
            <a:endParaRPr lang="en-US" sz="3578">
              <a:solidFill>
                <a:srgbClr val="000000"/>
              </a:solidFill>
              <a:latin typeface="Canva Sans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
        <p:nvSpPr>
          <p:cNvPr id="4" name="TextBox 4"/>
          <p:cNvSpPr txBox="1"/>
          <p:nvPr/>
        </p:nvSpPr>
        <p:spPr>
          <a:xfrm>
            <a:off x="492208" y="2476577"/>
            <a:ext cx="17303886" cy="7519585"/>
          </a:xfrm>
          <a:prstGeom prst="rect">
            <a:avLst/>
          </a:prstGeom>
        </p:spPr>
        <p:txBody>
          <a:bodyPr lIns="0" tIns="0" rIns="0" bIns="0" rtlCol="0" anchor="t">
            <a:spAutoFit/>
          </a:bodyPr>
          <a:lstStyle/>
          <a:p>
            <a:pPr>
              <a:lnSpc>
                <a:spcPts val="5009"/>
              </a:lnSpc>
            </a:pPr>
            <a:r>
              <a:rPr lang="en-US" sz="3578" u="sng">
                <a:solidFill>
                  <a:srgbClr val="000000"/>
                </a:solidFill>
                <a:latin typeface="Canva Sans Bold"/>
              </a:rPr>
              <a:t>Handling Keyframe Noise:</a:t>
            </a:r>
          </a:p>
          <a:p>
            <a:pPr marL="772562" lvl="1" indent="-386281">
              <a:lnSpc>
                <a:spcPts val="5009"/>
              </a:lnSpc>
              <a:buFont typeface="Arial"/>
              <a:buChar char="•"/>
            </a:pPr>
            <a:r>
              <a:rPr lang="en-US" sz="3578">
                <a:solidFill>
                  <a:srgbClr val="000000"/>
                </a:solidFill>
                <a:latin typeface="Canva Sans Semi-Bold"/>
              </a:rPr>
              <a:t>Temporal Smoothing: Applying temporal smoothing techniques like median filtering or Gaussian filtering can reduce noise in keyframe sequences.</a:t>
            </a:r>
          </a:p>
          <a:p>
            <a:pPr marL="772562" lvl="1" indent="-386281">
              <a:lnSpc>
                <a:spcPts val="5009"/>
              </a:lnSpc>
              <a:buFont typeface="Arial"/>
              <a:buChar char="•"/>
            </a:pPr>
            <a:r>
              <a:rPr lang="en-US" sz="3578">
                <a:solidFill>
                  <a:srgbClr val="000000"/>
                </a:solidFill>
                <a:latin typeface="Canva Sans Semi-Bold"/>
              </a:rPr>
              <a:t>Thresholding: Setting appropriate thresholds during keyframe extraction based on visual content similarity or motion characteristics can filter out noisy or irrelevant frames.</a:t>
            </a:r>
          </a:p>
          <a:p>
            <a:pPr marL="772562" lvl="1" indent="-386281">
              <a:lnSpc>
                <a:spcPts val="5009"/>
              </a:lnSpc>
              <a:buFont typeface="Arial"/>
              <a:buChar char="•"/>
            </a:pPr>
            <a:r>
              <a:rPr lang="en-US" sz="3578">
                <a:solidFill>
                  <a:srgbClr val="000000"/>
                </a:solidFill>
                <a:latin typeface="Canva Sans Semi-Bold"/>
              </a:rPr>
              <a:t>Quality Assessment: Incorporating quality assessment metrics such as sharpness, contrast, or entropy can help identify and discard noisy keyframes.</a:t>
            </a:r>
          </a:p>
          <a:p>
            <a:pPr>
              <a:lnSpc>
                <a:spcPts val="5009"/>
              </a:lnSpc>
            </a:pPr>
            <a:endParaRPr lang="en-US" sz="3578">
              <a:solidFill>
                <a:srgbClr val="000000"/>
              </a:solidFill>
              <a:latin typeface="Canva Sans Semi-Bold"/>
            </a:endParaRPr>
          </a:p>
          <a:p>
            <a:pPr>
              <a:lnSpc>
                <a:spcPts val="5009"/>
              </a:lnSpc>
            </a:pPr>
            <a:endParaRPr lang="en-US" sz="3578">
              <a:solidFill>
                <a:srgbClr val="000000"/>
              </a:solidFill>
              <a:latin typeface="Canva Sans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4160" y="-484124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909510" y="1948598"/>
            <a:ext cx="16293104" cy="7457365"/>
          </a:xfrm>
          <a:custGeom>
            <a:avLst/>
            <a:gdLst/>
            <a:ahLst/>
            <a:cxnLst/>
            <a:rect l="l" t="t" r="r" b="b"/>
            <a:pathLst>
              <a:path w="16293104" h="7457365">
                <a:moveTo>
                  <a:pt x="0" y="0"/>
                </a:moveTo>
                <a:lnTo>
                  <a:pt x="16293104" y="0"/>
                </a:lnTo>
                <a:lnTo>
                  <a:pt x="16293104" y="7457364"/>
                </a:lnTo>
                <a:lnTo>
                  <a:pt x="0" y="7457364"/>
                </a:lnTo>
                <a:lnTo>
                  <a:pt x="0" y="0"/>
                </a:lnTo>
                <a:close/>
              </a:path>
            </a:pathLst>
          </a:custGeom>
          <a:blipFill>
            <a:blip r:embed="rId3"/>
            <a:stretch>
              <a:fillRect/>
            </a:stretch>
          </a:blipFill>
        </p:spPr>
      </p:sp>
      <p:sp>
        <p:nvSpPr>
          <p:cNvPr id="4" name="TextBox 4"/>
          <p:cNvSpPr txBox="1"/>
          <p:nvPr/>
        </p:nvSpPr>
        <p:spPr>
          <a:xfrm>
            <a:off x="909510" y="159703"/>
            <a:ext cx="534507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Matching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69195" y="-5497578"/>
            <a:ext cx="9898854" cy="8599630"/>
          </a:xfrm>
          <a:custGeom>
            <a:avLst/>
            <a:gdLst/>
            <a:ahLst/>
            <a:cxnLst/>
            <a:rect l="l" t="t" r="r" b="b"/>
            <a:pathLst>
              <a:path w="9898854" h="8599630">
                <a:moveTo>
                  <a:pt x="0" y="0"/>
                </a:moveTo>
                <a:lnTo>
                  <a:pt x="9898855" y="0"/>
                </a:lnTo>
                <a:lnTo>
                  <a:pt x="9898855" y="8599630"/>
                </a:lnTo>
                <a:lnTo>
                  <a:pt x="0" y="8599630"/>
                </a:lnTo>
                <a:lnTo>
                  <a:pt x="0" y="0"/>
                </a:lnTo>
                <a:close/>
              </a:path>
            </a:pathLst>
          </a:custGeom>
          <a:blipFill>
            <a:blip r:embed="rId2"/>
            <a:stretch>
              <a:fillRect/>
            </a:stretch>
          </a:blipFill>
        </p:spPr>
      </p:sp>
      <p:sp>
        <p:nvSpPr>
          <p:cNvPr id="3" name="TextBox 3"/>
          <p:cNvSpPr txBox="1"/>
          <p:nvPr/>
        </p:nvSpPr>
        <p:spPr>
          <a:xfrm>
            <a:off x="860617" y="338137"/>
            <a:ext cx="8525731" cy="1390650"/>
          </a:xfrm>
          <a:prstGeom prst="rect">
            <a:avLst/>
          </a:prstGeom>
        </p:spPr>
        <p:txBody>
          <a:bodyPr lIns="0" tIns="0" rIns="0" bIns="0" rtlCol="0" anchor="t">
            <a:spAutoFit/>
          </a:bodyPr>
          <a:lstStyle/>
          <a:p>
            <a:pPr marL="0" lvl="0" indent="0" algn="l">
              <a:lnSpc>
                <a:spcPts val="11040"/>
              </a:lnSpc>
              <a:spcBef>
                <a:spcPct val="0"/>
              </a:spcBef>
            </a:pPr>
            <a:r>
              <a:rPr lang="en-US" sz="9200" u="sng">
                <a:solidFill>
                  <a:srgbClr val="101010"/>
                </a:solidFill>
                <a:latin typeface="Montserrat Bold"/>
              </a:rPr>
              <a:t>Overview:</a:t>
            </a:r>
          </a:p>
        </p:txBody>
      </p:sp>
      <p:sp>
        <p:nvSpPr>
          <p:cNvPr id="4" name="Freeform 4"/>
          <p:cNvSpPr/>
          <p:nvPr/>
        </p:nvSpPr>
        <p:spPr>
          <a:xfrm>
            <a:off x="-6352221" y="7575919"/>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5" name="TextBox 5"/>
          <p:cNvSpPr txBox="1"/>
          <p:nvPr/>
        </p:nvSpPr>
        <p:spPr>
          <a:xfrm>
            <a:off x="759330" y="1681163"/>
            <a:ext cx="17254036" cy="8192364"/>
          </a:xfrm>
          <a:prstGeom prst="rect">
            <a:avLst/>
          </a:prstGeom>
        </p:spPr>
        <p:txBody>
          <a:bodyPr lIns="0" tIns="0" rIns="0" bIns="0" rtlCol="0" anchor="t">
            <a:spAutoFit/>
          </a:bodyPr>
          <a:lstStyle/>
          <a:p>
            <a:pPr marL="478430" lvl="1" indent="-239215">
              <a:lnSpc>
                <a:spcPts val="3102"/>
              </a:lnSpc>
              <a:buFont typeface="Arial"/>
              <a:buChar char="•"/>
            </a:pPr>
            <a:r>
              <a:rPr lang="en-US" sz="2215">
                <a:solidFill>
                  <a:srgbClr val="101010"/>
                </a:solidFill>
                <a:latin typeface="Canva Sans Bold"/>
              </a:rPr>
              <a:t>Objective:</a:t>
            </a:r>
            <a:r>
              <a:rPr lang="en-US" sz="2215">
                <a:solidFill>
                  <a:srgbClr val="101010"/>
                </a:solidFill>
                <a:latin typeface="Canva Sans"/>
              </a:rPr>
              <a:t>Develop a robust face detection algorithm for real-time video surveillance in a classroom examination setting.</a:t>
            </a:r>
          </a:p>
          <a:p>
            <a:pPr marL="478430" lvl="1" indent="-239215">
              <a:lnSpc>
                <a:spcPts val="3102"/>
              </a:lnSpc>
              <a:buFont typeface="Arial"/>
              <a:buChar char="•"/>
            </a:pPr>
            <a:r>
              <a:rPr lang="en-US" sz="2215">
                <a:solidFill>
                  <a:srgbClr val="101010"/>
                </a:solidFill>
                <a:latin typeface="Canva Sans Bold"/>
              </a:rPr>
              <a:t>Approach:</a:t>
            </a:r>
            <a:r>
              <a:rPr lang="en-US" sz="2215">
                <a:solidFill>
                  <a:srgbClr val="101010"/>
                </a:solidFill>
                <a:latin typeface="Canva Sans"/>
              </a:rPr>
              <a:t>Utilize Haar cascades for foreground object extraction and face region detection in preprocessed surveillance videos.</a:t>
            </a:r>
          </a:p>
          <a:p>
            <a:pPr marL="478430" lvl="1" indent="-239215">
              <a:lnSpc>
                <a:spcPts val="3102"/>
              </a:lnSpc>
              <a:buFont typeface="Arial"/>
              <a:buChar char="•"/>
            </a:pPr>
            <a:r>
              <a:rPr lang="en-US" sz="2215">
                <a:solidFill>
                  <a:srgbClr val="101010"/>
                </a:solidFill>
                <a:latin typeface="Canva Sans Bold"/>
              </a:rPr>
              <a:t>Activity Classification:</a:t>
            </a:r>
            <a:r>
              <a:rPr lang="en-US" sz="2215">
                <a:solidFill>
                  <a:srgbClr val="101010"/>
                </a:solidFill>
                <a:latin typeface="Canva Sans"/>
              </a:rPr>
              <a:t>Implement an activity classification system to distinguish between normal and suspicious behavior.Consider factors like face orientation, hand contact detection using background subtraction, and Gaussian mixture model (GMM).</a:t>
            </a:r>
          </a:p>
          <a:p>
            <a:pPr marL="478430" lvl="1" indent="-239215">
              <a:lnSpc>
                <a:spcPts val="3102"/>
              </a:lnSpc>
              <a:buFont typeface="Arial"/>
              <a:buChar char="•"/>
            </a:pPr>
            <a:r>
              <a:rPr lang="en-US" sz="2215">
                <a:solidFill>
                  <a:srgbClr val="101010"/>
                </a:solidFill>
                <a:latin typeface="Canva Sans Bold"/>
              </a:rPr>
              <a:t>Suspicious Activities Detected</a:t>
            </a:r>
            <a:r>
              <a:rPr lang="en-US" sz="2215">
                <a:solidFill>
                  <a:srgbClr val="101010"/>
                </a:solidFill>
                <a:latin typeface="Canva Sans"/>
              </a:rPr>
              <a:t>:Identify and address commonly occurring suspicious activities, including object exchange, peeping into others' answer sheets, and people exchanging materials during examinations.</a:t>
            </a:r>
          </a:p>
          <a:p>
            <a:pPr marL="478430" lvl="1" indent="-239215">
              <a:lnSpc>
                <a:spcPts val="3102"/>
              </a:lnSpc>
              <a:buFont typeface="Arial"/>
              <a:buChar char="•"/>
            </a:pPr>
            <a:r>
              <a:rPr lang="en-US" sz="2215">
                <a:solidFill>
                  <a:srgbClr val="101010"/>
                </a:solidFill>
                <a:latin typeface="Canva Sans Bold"/>
              </a:rPr>
              <a:t>Automation Benefits:</a:t>
            </a:r>
            <a:r>
              <a:rPr lang="en-US" sz="2215">
                <a:solidFill>
                  <a:srgbClr val="101010"/>
                </a:solidFill>
                <a:latin typeface="Canva Sans"/>
              </a:rPr>
              <a:t>Aim to reduce the error rate associated with manual monitoring by automating the detection of suspicious activities.</a:t>
            </a:r>
          </a:p>
          <a:p>
            <a:pPr marL="478430" lvl="1" indent="-239215">
              <a:lnSpc>
                <a:spcPts val="3102"/>
              </a:lnSpc>
              <a:buFont typeface="Arial"/>
              <a:buChar char="•"/>
            </a:pPr>
            <a:r>
              <a:rPr lang="en-US" sz="2215">
                <a:solidFill>
                  <a:srgbClr val="101010"/>
                </a:solidFill>
                <a:latin typeface="Canva Sans Bold"/>
              </a:rPr>
              <a:t>Results</a:t>
            </a:r>
            <a:r>
              <a:rPr lang="en-US" sz="2215">
                <a:solidFill>
                  <a:srgbClr val="101010"/>
                </a:solidFill>
                <a:latin typeface="Canva Sans"/>
              </a:rPr>
              <a:t>:Present promising outcomes, showcasing significant improvements, especially in scenarios involving challenges such as varying illumination and diverse face orientations.</a:t>
            </a:r>
          </a:p>
          <a:p>
            <a:pPr marL="478430" lvl="1" indent="-239215">
              <a:lnSpc>
                <a:spcPts val="3102"/>
              </a:lnSpc>
              <a:buFont typeface="Arial"/>
              <a:buChar char="•"/>
            </a:pPr>
            <a:r>
              <a:rPr lang="en-US" sz="2215">
                <a:solidFill>
                  <a:srgbClr val="101010"/>
                </a:solidFill>
                <a:latin typeface="Canva Sans Bold"/>
              </a:rPr>
              <a:t>Significance</a:t>
            </a:r>
            <a:r>
              <a:rPr lang="en-US" sz="2215">
                <a:solidFill>
                  <a:srgbClr val="101010"/>
                </a:solidFill>
                <a:latin typeface="Canva Sans"/>
              </a:rPr>
              <a:t>:Contribute to enhancing examination security and integrity by providing an automated system capable of identifying and addressing malpractices effectively.</a:t>
            </a:r>
          </a:p>
          <a:p>
            <a:pPr marL="478430" lvl="1" indent="-239215">
              <a:lnSpc>
                <a:spcPts val="3102"/>
              </a:lnSpc>
              <a:buFont typeface="Arial"/>
              <a:buChar char="•"/>
            </a:pPr>
            <a:r>
              <a:rPr lang="en-US" sz="2215">
                <a:solidFill>
                  <a:srgbClr val="101010"/>
                </a:solidFill>
                <a:latin typeface="Canva Sans Bold"/>
              </a:rPr>
              <a:t>Innovation:</a:t>
            </a:r>
            <a:r>
              <a:rPr lang="en-US" sz="2215">
                <a:solidFill>
                  <a:srgbClr val="101010"/>
                </a:solidFill>
                <a:latin typeface="Canva Sans"/>
              </a:rPr>
              <a:t>Introduce a comprehensive approach that combines face detection, activity classification, and automated suspicious activity detection to offer a more reliable solution compared to existing methods.</a:t>
            </a:r>
          </a:p>
          <a:p>
            <a:pPr marL="478430" lvl="1" indent="-239215">
              <a:lnSpc>
                <a:spcPts val="3102"/>
              </a:lnSpc>
              <a:buFont typeface="Arial"/>
              <a:buChar char="•"/>
            </a:pPr>
            <a:r>
              <a:rPr lang="en-US" sz="2215">
                <a:solidFill>
                  <a:srgbClr val="101010"/>
                </a:solidFill>
                <a:latin typeface="Canva Sans Bold"/>
              </a:rPr>
              <a:t>Challenges Addressed:</a:t>
            </a:r>
            <a:r>
              <a:rPr lang="en-US" sz="2215">
                <a:solidFill>
                  <a:srgbClr val="101010"/>
                </a:solidFill>
                <a:latin typeface="Canva Sans"/>
              </a:rPr>
              <a:t>Tackle issues related to illumination and orientation, ensuring the algorithm's effectiveness in diverse classroom conditions.</a:t>
            </a:r>
          </a:p>
          <a:p>
            <a:pPr marL="478430" lvl="1" indent="-239215">
              <a:lnSpc>
                <a:spcPts val="3102"/>
              </a:lnSpc>
              <a:buFont typeface="Arial"/>
              <a:buChar char="•"/>
            </a:pPr>
            <a:r>
              <a:rPr lang="en-US" sz="2215">
                <a:solidFill>
                  <a:srgbClr val="101010"/>
                </a:solidFill>
                <a:latin typeface="Canva Sans Bold"/>
              </a:rPr>
              <a:t>Potential Impact:</a:t>
            </a:r>
            <a:r>
              <a:rPr lang="en-US" sz="2215">
                <a:solidFill>
                  <a:srgbClr val="101010"/>
                </a:solidFill>
                <a:latin typeface="Canva Sans"/>
              </a:rPr>
              <a:t>The proposed system has the potential to significantly improve the efficiency of examination monitoring and decrease the reliance on manual oversight, thereby enhancing the integrity of the education system.</a:t>
            </a:r>
          </a:p>
          <a:p>
            <a:pPr>
              <a:lnSpc>
                <a:spcPts val="3102"/>
              </a:lnSpc>
            </a:pPr>
            <a:endParaRPr lang="en-US" sz="2215">
              <a:solidFill>
                <a:srgbClr val="101010"/>
              </a:solidFill>
              <a:latin typeface="Canv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7572523" y="-4419364"/>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TextBox 3"/>
          <p:cNvSpPr txBox="1"/>
          <p:nvPr/>
        </p:nvSpPr>
        <p:spPr>
          <a:xfrm>
            <a:off x="1880930" y="1603416"/>
            <a:ext cx="15585494" cy="9347999"/>
          </a:xfrm>
          <a:prstGeom prst="rect">
            <a:avLst/>
          </a:prstGeom>
        </p:spPr>
        <p:txBody>
          <a:bodyPr lIns="0" tIns="0" rIns="0" bIns="0" rtlCol="0" anchor="t">
            <a:spAutoFit/>
          </a:bodyPr>
          <a:lstStyle/>
          <a:p>
            <a:pPr marL="586934" lvl="1" indent="-293467">
              <a:lnSpc>
                <a:spcPts val="3805"/>
              </a:lnSpc>
              <a:buFont typeface="Arial"/>
              <a:buChar char="•"/>
            </a:pPr>
            <a:r>
              <a:rPr lang="en-US" sz="2718">
                <a:solidFill>
                  <a:srgbClr val="101010"/>
                </a:solidFill>
                <a:latin typeface="Montserrat Semi-Bold"/>
              </a:rPr>
              <a:t>Data Collection: </a:t>
            </a:r>
            <a:r>
              <a:rPr lang="en-US" sz="2718">
                <a:solidFill>
                  <a:srgbClr val="101010"/>
                </a:solidFill>
                <a:latin typeface="Montserrat"/>
              </a:rPr>
              <a:t>Assemble a diverse dataset for robust algorithm training.</a:t>
            </a:r>
          </a:p>
          <a:p>
            <a:pPr marL="586934" lvl="1" indent="-293467">
              <a:lnSpc>
                <a:spcPts val="3805"/>
              </a:lnSpc>
              <a:buFont typeface="Arial"/>
              <a:buChar char="•"/>
            </a:pPr>
            <a:r>
              <a:rPr lang="en-US" sz="2718">
                <a:solidFill>
                  <a:srgbClr val="101010"/>
                </a:solidFill>
                <a:latin typeface="Montserrat Semi-Bold"/>
              </a:rPr>
              <a:t>Preprocessing: </a:t>
            </a:r>
            <a:r>
              <a:rPr lang="en-US" sz="2718">
                <a:solidFill>
                  <a:srgbClr val="101010"/>
                </a:solidFill>
                <a:latin typeface="Montserrat"/>
              </a:rPr>
              <a:t>Clean and prepare data, addressing noise and variations.</a:t>
            </a:r>
          </a:p>
          <a:p>
            <a:pPr marL="586934" lvl="1" indent="-293467">
              <a:lnSpc>
                <a:spcPts val="3805"/>
              </a:lnSpc>
              <a:buFont typeface="Arial"/>
              <a:buChar char="•"/>
            </a:pPr>
            <a:r>
              <a:rPr lang="en-US" sz="2718">
                <a:solidFill>
                  <a:srgbClr val="101010"/>
                </a:solidFill>
                <a:latin typeface="Montserrat Semi-Bold"/>
              </a:rPr>
              <a:t>Algorithm Development: </a:t>
            </a:r>
            <a:r>
              <a:rPr lang="en-US" sz="2718">
                <a:solidFill>
                  <a:srgbClr val="101010"/>
                </a:solidFill>
                <a:latin typeface="Montserrat"/>
              </a:rPr>
              <a:t>Create an effective malpractice detection algorithm for diverse scenarios.</a:t>
            </a:r>
          </a:p>
          <a:p>
            <a:pPr marL="586934" lvl="1" indent="-293467">
              <a:lnSpc>
                <a:spcPts val="3805"/>
              </a:lnSpc>
              <a:buFont typeface="Arial"/>
              <a:buChar char="•"/>
            </a:pPr>
            <a:r>
              <a:rPr lang="en-US" sz="2718">
                <a:solidFill>
                  <a:srgbClr val="101010"/>
                </a:solidFill>
                <a:latin typeface="Montserrat Semi-Bold"/>
              </a:rPr>
              <a:t>Testing and Validation: </a:t>
            </a:r>
            <a:r>
              <a:rPr lang="en-US" sz="2718">
                <a:solidFill>
                  <a:srgbClr val="101010"/>
                </a:solidFill>
                <a:latin typeface="Montserrat"/>
              </a:rPr>
              <a:t>Evaluate algorithm performance for accuracy and reliability.</a:t>
            </a:r>
          </a:p>
          <a:p>
            <a:pPr marL="586934" lvl="1" indent="-293467">
              <a:lnSpc>
                <a:spcPts val="3805"/>
              </a:lnSpc>
              <a:buFont typeface="Arial"/>
              <a:buChar char="•"/>
            </a:pPr>
            <a:r>
              <a:rPr lang="en-US" sz="2718">
                <a:solidFill>
                  <a:srgbClr val="101010"/>
                </a:solidFill>
                <a:latin typeface="Montserrat Semi-Bold"/>
              </a:rPr>
              <a:t>Severity Assessment Algorithm: </a:t>
            </a:r>
            <a:r>
              <a:rPr lang="en-US" sz="2718">
                <a:solidFill>
                  <a:srgbClr val="101010"/>
                </a:solidFill>
                <a:latin typeface="Montserrat"/>
              </a:rPr>
              <a:t>Develop an algorithm for severity assessment, including spread direction and affected area.</a:t>
            </a:r>
          </a:p>
          <a:p>
            <a:pPr marL="586934" lvl="1" indent="-293467">
              <a:lnSpc>
                <a:spcPts val="3805"/>
              </a:lnSpc>
              <a:buFont typeface="Arial"/>
              <a:buChar char="•"/>
            </a:pPr>
            <a:r>
              <a:rPr lang="en-US" sz="2718">
                <a:solidFill>
                  <a:srgbClr val="101010"/>
                </a:solidFill>
                <a:latin typeface="Montserrat Semi-Bold"/>
              </a:rPr>
              <a:t>Integration and System Testing: </a:t>
            </a:r>
            <a:r>
              <a:rPr lang="en-US" sz="2718">
                <a:solidFill>
                  <a:srgbClr val="101010"/>
                </a:solidFill>
                <a:latin typeface="Montserrat"/>
              </a:rPr>
              <a:t>Combine algorithms into a cohesive system; conduct thorough testing.</a:t>
            </a:r>
          </a:p>
          <a:p>
            <a:pPr marL="586934" lvl="1" indent="-293467">
              <a:lnSpc>
                <a:spcPts val="3805"/>
              </a:lnSpc>
              <a:buFont typeface="Arial"/>
              <a:buChar char="•"/>
            </a:pPr>
            <a:r>
              <a:rPr lang="en-US" sz="2718">
                <a:solidFill>
                  <a:srgbClr val="101010"/>
                </a:solidFill>
                <a:latin typeface="Montserrat Semi-Bold"/>
              </a:rPr>
              <a:t>User Interface Design: </a:t>
            </a:r>
            <a:r>
              <a:rPr lang="en-US" sz="2718">
                <a:solidFill>
                  <a:srgbClr val="101010"/>
                </a:solidFill>
                <a:latin typeface="Montserrat"/>
              </a:rPr>
              <a:t>Design a user-friendly interface for real-time alerts and reports.</a:t>
            </a:r>
          </a:p>
          <a:p>
            <a:pPr marL="586934" lvl="1" indent="-293467">
              <a:lnSpc>
                <a:spcPts val="3805"/>
              </a:lnSpc>
              <a:buFont typeface="Arial"/>
              <a:buChar char="•"/>
            </a:pPr>
            <a:r>
              <a:rPr lang="en-US" sz="2718">
                <a:solidFill>
                  <a:srgbClr val="101010"/>
                </a:solidFill>
                <a:latin typeface="Montserrat Semi-Bold"/>
              </a:rPr>
              <a:t>Training and Documentation: </a:t>
            </a:r>
            <a:r>
              <a:rPr lang="en-US" sz="2718">
                <a:solidFill>
                  <a:srgbClr val="101010"/>
                </a:solidFill>
                <a:latin typeface="Montserrat"/>
              </a:rPr>
              <a:t>Provide user training and comprehensive documentation.</a:t>
            </a:r>
          </a:p>
          <a:p>
            <a:pPr marL="586934" lvl="1" indent="-293467">
              <a:lnSpc>
                <a:spcPts val="3805"/>
              </a:lnSpc>
              <a:buFont typeface="Arial"/>
              <a:buChar char="•"/>
            </a:pPr>
            <a:r>
              <a:rPr lang="en-US" sz="2718">
                <a:solidFill>
                  <a:srgbClr val="101010"/>
                </a:solidFill>
                <a:latin typeface="Montserrat Semi-Bold"/>
              </a:rPr>
              <a:t>Pilot Implementation: </a:t>
            </a:r>
            <a:r>
              <a:rPr lang="en-US" sz="2718">
                <a:solidFill>
                  <a:srgbClr val="101010"/>
                </a:solidFill>
                <a:latin typeface="Montserrat"/>
              </a:rPr>
              <a:t>Test system in a controlled environment for feedback and refinement.</a:t>
            </a:r>
          </a:p>
          <a:p>
            <a:pPr marL="586934" lvl="1" indent="-293467">
              <a:lnSpc>
                <a:spcPts val="3805"/>
              </a:lnSpc>
              <a:buFont typeface="Arial"/>
              <a:buChar char="•"/>
            </a:pPr>
            <a:r>
              <a:rPr lang="en-US" sz="2718">
                <a:solidFill>
                  <a:srgbClr val="101010"/>
                </a:solidFill>
                <a:latin typeface="Montserrat Semi-Bold"/>
              </a:rPr>
              <a:t>Refinement and Optimization: </a:t>
            </a:r>
            <a:r>
              <a:rPr lang="en-US" sz="2718">
                <a:solidFill>
                  <a:srgbClr val="101010"/>
                </a:solidFill>
                <a:latin typeface="Montserrat"/>
              </a:rPr>
              <a:t>Optimize algorithm and system based on feedback.</a:t>
            </a:r>
          </a:p>
          <a:p>
            <a:pPr marL="586934" lvl="1" indent="-293467">
              <a:lnSpc>
                <a:spcPts val="3805"/>
              </a:lnSpc>
              <a:buFont typeface="Arial"/>
              <a:buChar char="•"/>
            </a:pPr>
            <a:r>
              <a:rPr lang="en-US" sz="2718">
                <a:solidFill>
                  <a:srgbClr val="101010"/>
                </a:solidFill>
                <a:latin typeface="Montserrat Semi-Bold"/>
              </a:rPr>
              <a:t>Scale-up Deployment: </a:t>
            </a:r>
            <a:r>
              <a:rPr lang="en-US" sz="2718">
                <a:solidFill>
                  <a:srgbClr val="101010"/>
                </a:solidFill>
                <a:latin typeface="Montserrat"/>
              </a:rPr>
              <a:t>Deploy system on a larger scale, incorporating lessons learned.</a:t>
            </a:r>
          </a:p>
          <a:p>
            <a:pPr marL="586934" lvl="1" indent="-293467">
              <a:lnSpc>
                <a:spcPts val="3805"/>
              </a:lnSpc>
              <a:buFont typeface="Arial"/>
              <a:buChar char="•"/>
            </a:pPr>
            <a:r>
              <a:rPr lang="en-US" sz="2718">
                <a:solidFill>
                  <a:srgbClr val="101010"/>
                </a:solidFill>
                <a:latin typeface="Montserrat Semi-Bold"/>
              </a:rPr>
              <a:t>Continuous Improvement: </a:t>
            </a:r>
            <a:r>
              <a:rPr lang="en-US" sz="2718">
                <a:solidFill>
                  <a:srgbClr val="101010"/>
                </a:solidFill>
                <a:latin typeface="Montserrat"/>
              </a:rPr>
              <a:t>Establish a feedback loop for ongoing enhancements and adaptability.</a:t>
            </a:r>
          </a:p>
          <a:p>
            <a:pPr>
              <a:lnSpc>
                <a:spcPts val="3105"/>
              </a:lnSpc>
              <a:spcBef>
                <a:spcPct val="0"/>
              </a:spcBef>
            </a:pPr>
            <a:endParaRPr lang="en-US" sz="2718">
              <a:solidFill>
                <a:srgbClr val="101010"/>
              </a:solidFill>
              <a:latin typeface="Montserrat"/>
            </a:endParaRPr>
          </a:p>
          <a:p>
            <a:pPr marL="0" lvl="0" indent="0">
              <a:lnSpc>
                <a:spcPts val="3105"/>
              </a:lnSpc>
              <a:spcBef>
                <a:spcPct val="0"/>
              </a:spcBef>
            </a:pPr>
            <a:endParaRPr lang="en-US" sz="2718">
              <a:solidFill>
                <a:srgbClr val="101010"/>
              </a:solidFill>
              <a:latin typeface="Montserrat"/>
            </a:endParaRPr>
          </a:p>
        </p:txBody>
      </p:sp>
      <p:grpSp>
        <p:nvGrpSpPr>
          <p:cNvPr id="4" name="Group 4"/>
          <p:cNvGrpSpPr/>
          <p:nvPr/>
        </p:nvGrpSpPr>
        <p:grpSpPr>
          <a:xfrm rot="7573183">
            <a:off x="885565" y="9459711"/>
            <a:ext cx="1013029" cy="1013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2100005" y="-171450"/>
            <a:ext cx="2846784" cy="1566544"/>
          </a:xfrm>
          <a:prstGeom prst="rect">
            <a:avLst/>
          </a:prstGeom>
        </p:spPr>
        <p:txBody>
          <a:bodyPr lIns="0" tIns="0" rIns="0" bIns="0" rtlCol="0" anchor="t">
            <a:spAutoFit/>
          </a:bodyPr>
          <a:lstStyle/>
          <a:p>
            <a:pPr algn="ctr">
              <a:lnSpc>
                <a:spcPts val="12880"/>
              </a:lnSpc>
            </a:pPr>
            <a:r>
              <a:rPr lang="en-US" sz="9200" u="sng">
                <a:solidFill>
                  <a:srgbClr val="101010"/>
                </a:solidFill>
                <a:latin typeface="Canva Sans Bold"/>
              </a:rPr>
              <a:t>Plan: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86908" y="3393024"/>
            <a:ext cx="12768458" cy="3598384"/>
          </a:xfrm>
          <a:custGeom>
            <a:avLst/>
            <a:gdLst/>
            <a:ahLst/>
            <a:cxnLst/>
            <a:rect l="l" t="t" r="r" b="b"/>
            <a:pathLst>
              <a:path w="12768458" h="3598384">
                <a:moveTo>
                  <a:pt x="0" y="0"/>
                </a:moveTo>
                <a:lnTo>
                  <a:pt x="12768458" y="0"/>
                </a:lnTo>
                <a:lnTo>
                  <a:pt x="12768458" y="3598384"/>
                </a:lnTo>
                <a:lnTo>
                  <a:pt x="0" y="35983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09873" y="-3873291"/>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650418" y="-654956"/>
            <a:ext cx="14041273" cy="4191000"/>
          </a:xfrm>
          <a:prstGeom prst="rect">
            <a:avLst/>
          </a:prstGeom>
        </p:spPr>
        <p:txBody>
          <a:bodyPr lIns="0" tIns="0" rIns="0" bIns="0" rtlCol="0" anchor="t">
            <a:spAutoFit/>
          </a:bodyPr>
          <a:lstStyle/>
          <a:p>
            <a:pPr>
              <a:lnSpc>
                <a:spcPts val="11040"/>
              </a:lnSpc>
            </a:pPr>
            <a:endParaRPr/>
          </a:p>
          <a:p>
            <a:pPr>
              <a:lnSpc>
                <a:spcPts val="11040"/>
              </a:lnSpc>
            </a:pPr>
            <a:r>
              <a:rPr lang="en-US" sz="9200" u="sng">
                <a:solidFill>
                  <a:srgbClr val="101010"/>
                </a:solidFill>
                <a:latin typeface="Montserrat Bold"/>
              </a:rPr>
              <a:t>Problem Statement:</a:t>
            </a:r>
          </a:p>
          <a:p>
            <a:pPr marL="0" lvl="0" indent="0" algn="l">
              <a:lnSpc>
                <a:spcPts val="11040"/>
              </a:lnSpc>
              <a:spcBef>
                <a:spcPct val="0"/>
              </a:spcBef>
            </a:pPr>
            <a:endParaRPr lang="en-US" sz="9200" u="sng">
              <a:solidFill>
                <a:srgbClr val="101010"/>
              </a:solidFill>
              <a:latin typeface="Montserrat Bold"/>
            </a:endParaRPr>
          </a:p>
        </p:txBody>
      </p:sp>
      <p:sp>
        <p:nvSpPr>
          <p:cNvPr id="4" name="TextBox 4"/>
          <p:cNvSpPr txBox="1"/>
          <p:nvPr/>
        </p:nvSpPr>
        <p:spPr>
          <a:xfrm>
            <a:off x="1191848" y="2283225"/>
            <a:ext cx="13311199" cy="6581308"/>
          </a:xfrm>
          <a:prstGeom prst="rect">
            <a:avLst/>
          </a:prstGeom>
        </p:spPr>
        <p:txBody>
          <a:bodyPr lIns="0" tIns="0" rIns="0" bIns="0" rtlCol="0" anchor="t">
            <a:spAutoFit/>
          </a:bodyPr>
          <a:lstStyle/>
          <a:p>
            <a:pPr>
              <a:lnSpc>
                <a:spcPts val="4050"/>
              </a:lnSpc>
            </a:pPr>
            <a:endParaRPr/>
          </a:p>
          <a:p>
            <a:pPr>
              <a:lnSpc>
                <a:spcPts val="4050"/>
              </a:lnSpc>
            </a:pPr>
            <a:r>
              <a:rPr lang="en-US" sz="2893">
                <a:solidFill>
                  <a:srgbClr val="101010"/>
                </a:solidFill>
                <a:latin typeface="Montserrat"/>
              </a:rPr>
              <a:t>The project involves dealing with images or videos from classroom exams and has two main objectives:</a:t>
            </a:r>
          </a:p>
          <a:p>
            <a:pPr>
              <a:lnSpc>
                <a:spcPts val="4050"/>
              </a:lnSpc>
            </a:pPr>
            <a:r>
              <a:rPr lang="en-US" sz="2893">
                <a:solidFill>
                  <a:srgbClr val="101010"/>
                </a:solidFill>
                <a:latin typeface="Montserrat"/>
              </a:rPr>
              <a:t>a. Create a smart system that can spot instances of cheating during exams. This system should be strong enough to handle different challenges like people using tricks to cheat, background noise, and any technological tools they might use.</a:t>
            </a:r>
          </a:p>
          <a:p>
            <a:pPr>
              <a:lnSpc>
                <a:spcPts val="4050"/>
              </a:lnSpc>
            </a:pPr>
            <a:r>
              <a:rPr lang="en-US" sz="2893">
                <a:solidFill>
                  <a:srgbClr val="101010"/>
                </a:solidFill>
                <a:latin typeface="Montserrat"/>
              </a:rPr>
              <a:t>b. Make an algorithm that not only finds cheating but also figures out how serious it is. This means understanding where the cheating is happening, in which direction it's spreading, and how big of an area is affected. The goal is to have a complete solution that can alert the right people and prevent any potential problems during exams in schools.</a:t>
            </a:r>
          </a:p>
          <a:p>
            <a:pPr marL="0" lvl="0" indent="0" algn="l">
              <a:lnSpc>
                <a:spcPts val="3350"/>
              </a:lnSpc>
              <a:spcBef>
                <a:spcPct val="0"/>
              </a:spcBef>
            </a:pPr>
            <a:endParaRPr lang="en-US" sz="2893">
              <a:solidFill>
                <a:srgbClr val="101010"/>
              </a:solidFill>
              <a:latin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sp>
      <p:sp>
        <p:nvSpPr>
          <p:cNvPr id="3" name="TextBox 3"/>
          <p:cNvSpPr txBox="1"/>
          <p:nvPr/>
        </p:nvSpPr>
        <p:spPr>
          <a:xfrm>
            <a:off x="3139173" y="159703"/>
            <a:ext cx="487263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Data Set</a:t>
            </a:r>
          </a:p>
        </p:txBody>
      </p:sp>
      <p:sp>
        <p:nvSpPr>
          <p:cNvPr id="4" name="TextBox 4"/>
          <p:cNvSpPr txBox="1"/>
          <p:nvPr/>
        </p:nvSpPr>
        <p:spPr>
          <a:xfrm>
            <a:off x="3276929" y="2419667"/>
            <a:ext cx="14211481" cy="5887802"/>
          </a:xfrm>
          <a:prstGeom prst="rect">
            <a:avLst/>
          </a:prstGeom>
        </p:spPr>
        <p:txBody>
          <a:bodyPr lIns="0" tIns="0" rIns="0" bIns="0" rtlCol="0" anchor="t">
            <a:spAutoFit/>
          </a:bodyPr>
          <a:lstStyle/>
          <a:p>
            <a:pPr marL="798133" lvl="1" indent="-399067">
              <a:lnSpc>
                <a:spcPts val="5175"/>
              </a:lnSpc>
              <a:buFont typeface="Arial"/>
              <a:buChar char="•"/>
            </a:pPr>
            <a:r>
              <a:rPr lang="en-US" sz="3696">
                <a:solidFill>
                  <a:srgbClr val="000000"/>
                </a:solidFill>
                <a:latin typeface="Canva Sans"/>
              </a:rPr>
              <a:t>You'll need a dataset consisting of images or videos of exam settings or scenarios where malpractice might occur. This could include images or videos of classrooms, exam halls, or students taking exams.</a:t>
            </a:r>
          </a:p>
          <a:p>
            <a:pPr marL="798133" lvl="1" indent="-399067">
              <a:lnSpc>
                <a:spcPts val="5175"/>
              </a:lnSpc>
              <a:buFont typeface="Arial"/>
              <a:buChar char="•"/>
            </a:pPr>
            <a:r>
              <a:rPr lang="en-US" sz="3696">
                <a:solidFill>
                  <a:srgbClr val="000000"/>
                </a:solidFill>
                <a:latin typeface="Canva Sans"/>
              </a:rPr>
              <a:t> For labeled data, you'll need annotations indicating instances of malpractice (e.g., cheating, using unauthorized materials, copying from others).</a:t>
            </a:r>
          </a:p>
          <a:p>
            <a:pPr marL="798133" lvl="1" indent="-399067">
              <a:lnSpc>
                <a:spcPts val="5175"/>
              </a:lnSpc>
              <a:buFont typeface="Arial"/>
              <a:buChar char="•"/>
            </a:pPr>
            <a:r>
              <a:rPr lang="en-US" sz="3696">
                <a:solidFill>
                  <a:srgbClr val="000000"/>
                </a:solidFill>
                <a:latin typeface="Canva Sans"/>
              </a:rPr>
              <a:t> Additionally, you might need context information such as time stamps, exam types, or specific exam conditions.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4" name="Freeform 4"/>
          <p:cNvSpPr/>
          <p:nvPr/>
        </p:nvSpPr>
        <p:spPr>
          <a:xfrm>
            <a:off x="1521421" y="1028700"/>
            <a:ext cx="15245158" cy="9258300"/>
          </a:xfrm>
          <a:custGeom>
            <a:avLst/>
            <a:gdLst/>
            <a:ahLst/>
            <a:cxnLst/>
            <a:rect l="l" t="t" r="r" b="b"/>
            <a:pathLst>
              <a:path w="15245158" h="9258300">
                <a:moveTo>
                  <a:pt x="0" y="0"/>
                </a:moveTo>
                <a:lnTo>
                  <a:pt x="15245158" y="0"/>
                </a:lnTo>
                <a:lnTo>
                  <a:pt x="15245158" y="9258300"/>
                </a:lnTo>
                <a:lnTo>
                  <a:pt x="0" y="9258300"/>
                </a:lnTo>
                <a:lnTo>
                  <a:pt x="0" y="0"/>
                </a:lnTo>
                <a:close/>
              </a:path>
            </a:pathLst>
          </a:custGeom>
          <a:blipFill>
            <a:blip r:embed="rId3"/>
            <a:stretch>
              <a:fillRect l="-90" r="-90" b="-237"/>
            </a:stretch>
          </a:blipFill>
        </p:spPr>
      </p:sp>
      <p:sp>
        <p:nvSpPr>
          <p:cNvPr id="5" name="TextBox 5"/>
          <p:cNvSpPr txBox="1"/>
          <p:nvPr/>
        </p:nvSpPr>
        <p:spPr>
          <a:xfrm>
            <a:off x="6387748" y="-359354"/>
            <a:ext cx="4872633" cy="1566544"/>
          </a:xfrm>
          <a:prstGeom prst="rect">
            <a:avLst/>
          </a:prstGeom>
        </p:spPr>
        <p:txBody>
          <a:bodyPr lIns="0" tIns="0" rIns="0" bIns="0" rtlCol="0" anchor="t">
            <a:spAutoFit/>
          </a:bodyPr>
          <a:lstStyle/>
          <a:p>
            <a:pPr algn="ctr">
              <a:lnSpc>
                <a:spcPts val="12880"/>
              </a:lnSpc>
            </a:pPr>
            <a:r>
              <a:rPr lang="en-US" sz="9200" u="sng">
                <a:solidFill>
                  <a:srgbClr val="FFFFFF"/>
                </a:solidFill>
                <a:latin typeface="Canva Sans Bold"/>
              </a:rPr>
              <a:t>Data 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9388222" y="72456"/>
            <a:ext cx="12389411" cy="10763301"/>
          </a:xfrm>
          <a:custGeom>
            <a:avLst/>
            <a:gdLst/>
            <a:ahLst/>
            <a:cxnLst/>
            <a:rect l="l" t="t" r="r" b="b"/>
            <a:pathLst>
              <a:path w="12389411" h="10763301">
                <a:moveTo>
                  <a:pt x="0" y="0"/>
                </a:moveTo>
                <a:lnTo>
                  <a:pt x="12389411" y="0"/>
                </a:lnTo>
                <a:lnTo>
                  <a:pt x="12389411" y="10763301"/>
                </a:lnTo>
                <a:lnTo>
                  <a:pt x="0" y="10763301"/>
                </a:lnTo>
                <a:lnTo>
                  <a:pt x="0" y="0"/>
                </a:lnTo>
                <a:close/>
              </a:path>
            </a:pathLst>
          </a:custGeom>
          <a:blipFill>
            <a:blip r:embed="rId2"/>
            <a:stretch>
              <a:fillRect/>
            </a:stretch>
          </a:blipFill>
        </p:spPr>
      </p:sp>
      <p:sp>
        <p:nvSpPr>
          <p:cNvPr id="3" name="TextBox 3"/>
          <p:cNvSpPr txBox="1"/>
          <p:nvPr/>
        </p:nvSpPr>
        <p:spPr>
          <a:xfrm>
            <a:off x="3139173" y="159703"/>
            <a:ext cx="487263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Data Set</a:t>
            </a:r>
          </a:p>
        </p:txBody>
      </p:sp>
      <p:sp>
        <p:nvSpPr>
          <p:cNvPr id="4" name="TextBox 4"/>
          <p:cNvSpPr txBox="1"/>
          <p:nvPr/>
        </p:nvSpPr>
        <p:spPr>
          <a:xfrm>
            <a:off x="1300797" y="1659572"/>
            <a:ext cx="16804405" cy="7604411"/>
          </a:xfrm>
          <a:prstGeom prst="rect">
            <a:avLst/>
          </a:prstGeom>
        </p:spPr>
        <p:txBody>
          <a:bodyPr lIns="0" tIns="0" rIns="0" bIns="0" rtlCol="0" anchor="t">
            <a:spAutoFit/>
          </a:bodyPr>
          <a:lstStyle/>
          <a:p>
            <a:pPr>
              <a:lnSpc>
                <a:spcPts val="4616"/>
              </a:lnSpc>
            </a:pPr>
            <a:r>
              <a:rPr lang="en-US" sz="3297">
                <a:solidFill>
                  <a:srgbClr val="000000"/>
                </a:solidFill>
                <a:latin typeface="Canva Sans"/>
              </a:rPr>
              <a:t>The dataset for malpractice detection in exams would typically include the following components: </a:t>
            </a:r>
          </a:p>
          <a:p>
            <a:pPr>
              <a:lnSpc>
                <a:spcPts val="4616"/>
              </a:lnSpc>
            </a:pPr>
            <a:endParaRPr lang="en-US" sz="3297">
              <a:solidFill>
                <a:srgbClr val="000000"/>
              </a:solidFill>
              <a:latin typeface="Canva Sans"/>
            </a:endParaRPr>
          </a:p>
          <a:p>
            <a:pPr>
              <a:lnSpc>
                <a:spcPts val="4616"/>
              </a:lnSpc>
            </a:pPr>
            <a:r>
              <a:rPr lang="en-US" sz="3297">
                <a:solidFill>
                  <a:srgbClr val="000000"/>
                </a:solidFill>
                <a:latin typeface="Canva Sans"/>
              </a:rPr>
              <a:t>Zoomed-in images: The primary data source would be zoomed-in images captured during exam sessions. These images would focus on specific areas of interest, such as individual students' desks, groups of students, or areas where malpractice is suspected. These zoomed-in images could be obtained from surveillance cameras or other recording devices set up in the examination hall or rooms. </a:t>
            </a:r>
          </a:p>
          <a:p>
            <a:pPr>
              <a:lnSpc>
                <a:spcPts val="4616"/>
              </a:lnSpc>
            </a:pPr>
            <a:endParaRPr lang="en-US" sz="3297">
              <a:solidFill>
                <a:srgbClr val="000000"/>
              </a:solidFill>
              <a:latin typeface="Canva Sans"/>
            </a:endParaRPr>
          </a:p>
          <a:p>
            <a:pPr>
              <a:lnSpc>
                <a:spcPts val="4616"/>
              </a:lnSpc>
            </a:pPr>
            <a:r>
              <a:rPr lang="en-US" sz="3297">
                <a:solidFill>
                  <a:srgbClr val="000000"/>
                </a:solidFill>
                <a:latin typeface="Canva Sans"/>
              </a:rPr>
              <a:t>No annotations or labels: In this case, the dataset would not include any manual annotations or labels indicating instances of malpractice. The images themselves would be the sole source of data, and the task would be to identify potential malpractice scenarios from the zoomed-in visual information alone.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4" name="Freeform 4"/>
          <p:cNvSpPr/>
          <p:nvPr/>
        </p:nvSpPr>
        <p:spPr>
          <a:xfrm>
            <a:off x="1838148" y="1122517"/>
            <a:ext cx="14611703" cy="9164483"/>
          </a:xfrm>
          <a:custGeom>
            <a:avLst/>
            <a:gdLst/>
            <a:ahLst/>
            <a:cxnLst/>
            <a:rect l="l" t="t" r="r" b="b"/>
            <a:pathLst>
              <a:path w="14611703" h="9164483">
                <a:moveTo>
                  <a:pt x="0" y="0"/>
                </a:moveTo>
                <a:lnTo>
                  <a:pt x="14611704" y="0"/>
                </a:lnTo>
                <a:lnTo>
                  <a:pt x="14611704" y="9164483"/>
                </a:lnTo>
                <a:lnTo>
                  <a:pt x="0" y="9164483"/>
                </a:lnTo>
                <a:lnTo>
                  <a:pt x="0" y="0"/>
                </a:lnTo>
                <a:close/>
              </a:path>
            </a:pathLst>
          </a:custGeom>
          <a:blipFill>
            <a:blip r:embed="rId3"/>
            <a:stretch>
              <a:fillRect/>
            </a:stretch>
          </a:blipFill>
        </p:spPr>
      </p:sp>
      <p:sp>
        <p:nvSpPr>
          <p:cNvPr id="5" name="TextBox 5"/>
          <p:cNvSpPr txBox="1"/>
          <p:nvPr/>
        </p:nvSpPr>
        <p:spPr>
          <a:xfrm>
            <a:off x="6387748" y="-359354"/>
            <a:ext cx="4872633" cy="1566544"/>
          </a:xfrm>
          <a:prstGeom prst="rect">
            <a:avLst/>
          </a:prstGeom>
        </p:spPr>
        <p:txBody>
          <a:bodyPr lIns="0" tIns="0" rIns="0" bIns="0" rtlCol="0" anchor="t">
            <a:spAutoFit/>
          </a:bodyPr>
          <a:lstStyle/>
          <a:p>
            <a:pPr algn="ctr">
              <a:lnSpc>
                <a:spcPts val="12880"/>
              </a:lnSpc>
            </a:pPr>
            <a:r>
              <a:rPr lang="en-US" sz="9200" u="sng">
                <a:solidFill>
                  <a:srgbClr val="FFFFFF"/>
                </a:solidFill>
                <a:latin typeface="Canva Sans Bold"/>
              </a:rPr>
              <a:t>Data 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1765599"/>
            <a:ext cx="18288000" cy="6755802"/>
          </a:xfrm>
          <a:custGeom>
            <a:avLst/>
            <a:gdLst/>
            <a:ahLst/>
            <a:cxnLst/>
            <a:rect l="l" t="t" r="r" b="b"/>
            <a:pathLst>
              <a:path w="18288000" h="6755802">
                <a:moveTo>
                  <a:pt x="0" y="0"/>
                </a:moveTo>
                <a:lnTo>
                  <a:pt x="18288000" y="0"/>
                </a:lnTo>
                <a:lnTo>
                  <a:pt x="18288000" y="6755802"/>
                </a:lnTo>
                <a:lnTo>
                  <a:pt x="0" y="6755802"/>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Malpractice Detection in classroom Exam</dc:title>
  <cp:revision>2</cp:revision>
  <dcterms:created xsi:type="dcterms:W3CDTF">2006-08-16T00:00:00Z</dcterms:created>
  <dcterms:modified xsi:type="dcterms:W3CDTF">2024-03-15T07:59:47Z</dcterms:modified>
  <dc:identifier>DAF7jrr3zRw</dc:identifier>
</cp:coreProperties>
</file>